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bookmarkIdSeed="3">
  <p:sldMasterIdLst>
    <p:sldMasterId id="2147483660" r:id="rId1"/>
  </p:sldMasterIdLst>
  <p:notesMasterIdLst>
    <p:notesMasterId r:id="rId25"/>
  </p:notesMasterIdLst>
  <p:handoutMasterIdLst>
    <p:handoutMasterId r:id="rId26"/>
  </p:handoutMasterIdLst>
  <p:sldIdLst>
    <p:sldId id="256" r:id="rId2"/>
    <p:sldId id="307" r:id="rId3"/>
    <p:sldId id="523" r:id="rId4"/>
    <p:sldId id="522" r:id="rId5"/>
    <p:sldId id="376" r:id="rId6"/>
    <p:sldId id="521" r:id="rId7"/>
    <p:sldId id="517" r:id="rId8"/>
    <p:sldId id="525" r:id="rId9"/>
    <p:sldId id="528" r:id="rId10"/>
    <p:sldId id="527" r:id="rId11"/>
    <p:sldId id="520" r:id="rId12"/>
    <p:sldId id="529" r:id="rId13"/>
    <p:sldId id="519" r:id="rId14"/>
    <p:sldId id="518" r:id="rId15"/>
    <p:sldId id="530" r:id="rId16"/>
    <p:sldId id="289" r:id="rId17"/>
    <p:sldId id="290" r:id="rId18"/>
    <p:sldId id="532" r:id="rId19"/>
    <p:sldId id="537" r:id="rId20"/>
    <p:sldId id="533" r:id="rId21"/>
    <p:sldId id="538" r:id="rId22"/>
    <p:sldId id="354" r:id="rId23"/>
    <p:sldId id="260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C8C8"/>
    <a:srgbClr val="3F739B"/>
    <a:srgbClr val="E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459757-BAE9-40C6-8331-AE1D75EB0288}" v="14" dt="2025-11-17T10:59:26.26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9976" autoAdjust="0"/>
  </p:normalViewPr>
  <p:slideViewPr>
    <p:cSldViewPr snapToGrid="0">
      <p:cViewPr varScale="1">
        <p:scale>
          <a:sx n="87" d="100"/>
          <a:sy n="87" d="100"/>
        </p:scale>
        <p:origin x="13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1676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Moreh" userId="17b81281-9f29-44e0-9273-6dadbf6896a2" providerId="ADAL" clId="{BCF66164-2C9C-4B48-AFF3-6B0B0038345A}"/>
    <pc:docChg chg="undo custSel delSld modSld sldOrd">
      <pc:chgData name="Chris Moreh" userId="17b81281-9f29-44e0-9273-6dadbf6896a2" providerId="ADAL" clId="{BCF66164-2C9C-4B48-AFF3-6B0B0038345A}" dt="2025-11-17T10:59:51.736" v="83" actId="47"/>
      <pc:docMkLst>
        <pc:docMk/>
      </pc:docMkLst>
      <pc:sldChg chg="addSp delSp modSp del mod">
        <pc:chgData name="Chris Moreh" userId="17b81281-9f29-44e0-9273-6dadbf6896a2" providerId="ADAL" clId="{BCF66164-2C9C-4B48-AFF3-6B0B0038345A}" dt="2025-11-17T10:59:42.357" v="78" actId="47"/>
        <pc:sldMkLst>
          <pc:docMk/>
          <pc:sldMk cId="0" sldId="267"/>
        </pc:sldMkLst>
        <pc:picChg chg="del">
          <ac:chgData name="Chris Moreh" userId="17b81281-9f29-44e0-9273-6dadbf6896a2" providerId="ADAL" clId="{BCF66164-2C9C-4B48-AFF3-6B0B0038345A}" dt="2025-11-17T10:56:02.085" v="36" actId="478"/>
          <ac:picMkLst>
            <pc:docMk/>
            <pc:sldMk cId="0" sldId="267"/>
            <ac:picMk id="2" creationId="{00000000-0000-0000-0000-000000000000}"/>
          </ac:picMkLst>
        </pc:picChg>
        <pc:picChg chg="add mod">
          <ac:chgData name="Chris Moreh" userId="17b81281-9f29-44e0-9273-6dadbf6896a2" providerId="ADAL" clId="{BCF66164-2C9C-4B48-AFF3-6B0B0038345A}" dt="2025-11-17T10:56:09.011" v="39" actId="1076"/>
          <ac:picMkLst>
            <pc:docMk/>
            <pc:sldMk cId="0" sldId="267"/>
            <ac:picMk id="4" creationId="{7F342D58-4A5E-73E9-93EE-A93521AC6823}"/>
          </ac:picMkLst>
        </pc:picChg>
      </pc:sldChg>
      <pc:sldChg chg="del">
        <pc:chgData name="Chris Moreh" userId="17b81281-9f29-44e0-9273-6dadbf6896a2" providerId="ADAL" clId="{BCF66164-2C9C-4B48-AFF3-6B0B0038345A}" dt="2025-11-17T10:59:44.416" v="79" actId="47"/>
        <pc:sldMkLst>
          <pc:docMk/>
          <pc:sldMk cId="0" sldId="268"/>
        </pc:sldMkLst>
      </pc:sldChg>
      <pc:sldChg chg="del">
        <pc:chgData name="Chris Moreh" userId="17b81281-9f29-44e0-9273-6dadbf6896a2" providerId="ADAL" clId="{BCF66164-2C9C-4B48-AFF3-6B0B0038345A}" dt="2025-11-17T10:59:46.041" v="80" actId="47"/>
        <pc:sldMkLst>
          <pc:docMk/>
          <pc:sldMk cId="0" sldId="269"/>
        </pc:sldMkLst>
      </pc:sldChg>
      <pc:sldChg chg="del">
        <pc:chgData name="Chris Moreh" userId="17b81281-9f29-44e0-9273-6dadbf6896a2" providerId="ADAL" clId="{BCF66164-2C9C-4B48-AFF3-6B0B0038345A}" dt="2025-11-17T10:59:47.428" v="81" actId="47"/>
        <pc:sldMkLst>
          <pc:docMk/>
          <pc:sldMk cId="0" sldId="270"/>
        </pc:sldMkLst>
      </pc:sldChg>
      <pc:sldChg chg="del">
        <pc:chgData name="Chris Moreh" userId="17b81281-9f29-44e0-9273-6dadbf6896a2" providerId="ADAL" clId="{BCF66164-2C9C-4B48-AFF3-6B0B0038345A}" dt="2025-11-17T10:59:49.612" v="82" actId="47"/>
        <pc:sldMkLst>
          <pc:docMk/>
          <pc:sldMk cId="0" sldId="272"/>
        </pc:sldMkLst>
      </pc:sldChg>
      <pc:sldChg chg="del">
        <pc:chgData name="Chris Moreh" userId="17b81281-9f29-44e0-9273-6dadbf6896a2" providerId="ADAL" clId="{BCF66164-2C9C-4B48-AFF3-6B0B0038345A}" dt="2025-11-17T10:59:51.736" v="83" actId="47"/>
        <pc:sldMkLst>
          <pc:docMk/>
          <pc:sldMk cId="0" sldId="273"/>
        </pc:sldMkLst>
      </pc:sldChg>
      <pc:sldChg chg="delSp modSp mod">
        <pc:chgData name="Chris Moreh" userId="17b81281-9f29-44e0-9273-6dadbf6896a2" providerId="ADAL" clId="{BCF66164-2C9C-4B48-AFF3-6B0B0038345A}" dt="2025-11-17T09:40:02.105" v="2" actId="478"/>
        <pc:sldMkLst>
          <pc:docMk/>
          <pc:sldMk cId="3814459198" sldId="307"/>
        </pc:sldMkLst>
        <pc:spChg chg="del">
          <ac:chgData name="Chris Moreh" userId="17b81281-9f29-44e0-9273-6dadbf6896a2" providerId="ADAL" clId="{BCF66164-2C9C-4B48-AFF3-6B0B0038345A}" dt="2025-11-17T09:40:02.105" v="2" actId="478"/>
          <ac:spMkLst>
            <pc:docMk/>
            <pc:sldMk cId="3814459198" sldId="307"/>
            <ac:spMk id="3" creationId="{746383FB-FAD5-ACBF-8362-99A44C5BACCD}"/>
          </ac:spMkLst>
        </pc:spChg>
        <pc:spChg chg="mod">
          <ac:chgData name="Chris Moreh" userId="17b81281-9f29-44e0-9273-6dadbf6896a2" providerId="ADAL" clId="{BCF66164-2C9C-4B48-AFF3-6B0B0038345A}" dt="2025-11-17T09:39:49.043" v="1" actId="20577"/>
          <ac:spMkLst>
            <pc:docMk/>
            <pc:sldMk cId="3814459198" sldId="307"/>
            <ac:spMk id="6" creationId="{24060982-6EE3-A8F1-75FE-C4BDB2FF3CBE}"/>
          </ac:spMkLst>
        </pc:spChg>
      </pc:sldChg>
      <pc:sldChg chg="modSp mod">
        <pc:chgData name="Chris Moreh" userId="17b81281-9f29-44e0-9273-6dadbf6896a2" providerId="ADAL" clId="{BCF66164-2C9C-4B48-AFF3-6B0B0038345A}" dt="2025-11-17T09:42:23.856" v="26" actId="14100"/>
        <pc:sldMkLst>
          <pc:docMk/>
          <pc:sldMk cId="3523596212" sldId="518"/>
        </pc:sldMkLst>
        <pc:spChg chg="mod">
          <ac:chgData name="Chris Moreh" userId="17b81281-9f29-44e0-9273-6dadbf6896a2" providerId="ADAL" clId="{BCF66164-2C9C-4B48-AFF3-6B0B0038345A}" dt="2025-11-17T09:42:23.856" v="26" actId="14100"/>
          <ac:spMkLst>
            <pc:docMk/>
            <pc:sldMk cId="3523596212" sldId="518"/>
            <ac:spMk id="13" creationId="{2C10D394-C9B2-B03C-4136-7B6EEA8FFA9D}"/>
          </ac:spMkLst>
        </pc:spChg>
      </pc:sldChg>
      <pc:sldChg chg="delSp mod">
        <pc:chgData name="Chris Moreh" userId="17b81281-9f29-44e0-9273-6dadbf6896a2" providerId="ADAL" clId="{BCF66164-2C9C-4B48-AFF3-6B0B0038345A}" dt="2025-11-17T09:40:06.632" v="3" actId="478"/>
        <pc:sldMkLst>
          <pc:docMk/>
          <pc:sldMk cId="1301853266" sldId="523"/>
        </pc:sldMkLst>
        <pc:spChg chg="del">
          <ac:chgData name="Chris Moreh" userId="17b81281-9f29-44e0-9273-6dadbf6896a2" providerId="ADAL" clId="{BCF66164-2C9C-4B48-AFF3-6B0B0038345A}" dt="2025-11-17T09:40:06.632" v="3" actId="478"/>
          <ac:spMkLst>
            <pc:docMk/>
            <pc:sldMk cId="1301853266" sldId="523"/>
            <ac:spMk id="4" creationId="{5F74CD3D-6209-B71E-328E-3CEE4431F3F5}"/>
          </ac:spMkLst>
        </pc:spChg>
      </pc:sldChg>
      <pc:sldChg chg="addSp delSp modSp mod">
        <pc:chgData name="Chris Moreh" userId="17b81281-9f29-44e0-9273-6dadbf6896a2" providerId="ADAL" clId="{BCF66164-2C9C-4B48-AFF3-6B0B0038345A}" dt="2025-11-17T10:57:07.419" v="51" actId="1076"/>
        <pc:sldMkLst>
          <pc:docMk/>
          <pc:sldMk cId="1632811419" sldId="532"/>
        </pc:sldMkLst>
        <pc:spChg chg="del">
          <ac:chgData name="Chris Moreh" userId="17b81281-9f29-44e0-9273-6dadbf6896a2" providerId="ADAL" clId="{BCF66164-2C9C-4B48-AFF3-6B0B0038345A}" dt="2025-11-17T10:54:53.789" v="27" actId="478"/>
          <ac:spMkLst>
            <pc:docMk/>
            <pc:sldMk cId="1632811419" sldId="532"/>
            <ac:spMk id="3" creationId="{A0360E62-B99A-5AC6-2377-CB188A7B5947}"/>
          </ac:spMkLst>
        </pc:spChg>
        <pc:spChg chg="add">
          <ac:chgData name="Chris Moreh" userId="17b81281-9f29-44e0-9273-6dadbf6896a2" providerId="ADAL" clId="{BCF66164-2C9C-4B48-AFF3-6B0B0038345A}" dt="2025-11-17T10:55:49.081" v="35"/>
          <ac:spMkLst>
            <pc:docMk/>
            <pc:sldMk cId="1632811419" sldId="532"/>
            <ac:spMk id="9" creationId="{B1B48C0A-3995-1ACC-F209-563ADC8324AA}"/>
          </ac:spMkLst>
        </pc:spChg>
        <pc:picChg chg="add mod">
          <ac:chgData name="Chris Moreh" userId="17b81281-9f29-44e0-9273-6dadbf6896a2" providerId="ADAL" clId="{BCF66164-2C9C-4B48-AFF3-6B0B0038345A}" dt="2025-11-17T10:56:37.757" v="43" actId="1076"/>
          <ac:picMkLst>
            <pc:docMk/>
            <pc:sldMk cId="1632811419" sldId="532"/>
            <ac:picMk id="8" creationId="{1C939899-AAC6-7F95-E223-0F6C6CCD0555}"/>
          </ac:picMkLst>
        </pc:picChg>
        <pc:picChg chg="add mod">
          <ac:chgData name="Chris Moreh" userId="17b81281-9f29-44e0-9273-6dadbf6896a2" providerId="ADAL" clId="{BCF66164-2C9C-4B48-AFF3-6B0B0038345A}" dt="2025-11-17T10:57:07.419" v="51" actId="1076"/>
          <ac:picMkLst>
            <pc:docMk/>
            <pc:sldMk cId="1632811419" sldId="532"/>
            <ac:picMk id="10" creationId="{AA75667C-EB3D-782B-21C4-3B79C3A32C05}"/>
          </ac:picMkLst>
        </pc:picChg>
        <pc:picChg chg="add mod">
          <ac:chgData name="Chris Moreh" userId="17b81281-9f29-44e0-9273-6dadbf6896a2" providerId="ADAL" clId="{BCF66164-2C9C-4B48-AFF3-6B0B0038345A}" dt="2025-11-17T10:57:05.715" v="50" actId="1076"/>
          <ac:picMkLst>
            <pc:docMk/>
            <pc:sldMk cId="1632811419" sldId="532"/>
            <ac:picMk id="11" creationId="{59EB5CC9-0046-0415-85AB-2927315EF7B5}"/>
          </ac:picMkLst>
        </pc:picChg>
        <pc:picChg chg="add">
          <ac:chgData name="Chris Moreh" userId="17b81281-9f29-44e0-9273-6dadbf6896a2" providerId="ADAL" clId="{BCF66164-2C9C-4B48-AFF3-6B0B0038345A}" dt="2025-11-17T10:55:49.081" v="35"/>
          <ac:picMkLst>
            <pc:docMk/>
            <pc:sldMk cId="1632811419" sldId="532"/>
            <ac:picMk id="1026" creationId="{83ECE266-590D-C10B-6FD0-C07B60979C51}"/>
          </ac:picMkLst>
        </pc:picChg>
      </pc:sldChg>
      <pc:sldChg chg="addSp delSp modSp mod ord">
        <pc:chgData name="Chris Moreh" userId="17b81281-9f29-44e0-9273-6dadbf6896a2" providerId="ADAL" clId="{BCF66164-2C9C-4B48-AFF3-6B0B0038345A}" dt="2025-11-17T10:58:55.803" v="73"/>
        <pc:sldMkLst>
          <pc:docMk/>
          <pc:sldMk cId="4111163125" sldId="533"/>
        </pc:sldMkLst>
        <pc:spChg chg="del mod">
          <ac:chgData name="Chris Moreh" userId="17b81281-9f29-44e0-9273-6dadbf6896a2" providerId="ADAL" clId="{BCF66164-2C9C-4B48-AFF3-6B0B0038345A}" dt="2025-11-17T10:58:35.724" v="65" actId="478"/>
          <ac:spMkLst>
            <pc:docMk/>
            <pc:sldMk cId="4111163125" sldId="533"/>
            <ac:spMk id="4" creationId="{3437FD75-68B6-1739-F774-11BC3DF693CF}"/>
          </ac:spMkLst>
        </pc:spChg>
        <pc:picChg chg="add mod">
          <ac:chgData name="Chris Moreh" userId="17b81281-9f29-44e0-9273-6dadbf6896a2" providerId="ADAL" clId="{BCF66164-2C9C-4B48-AFF3-6B0B0038345A}" dt="2025-11-17T10:58:47.367" v="71" actId="14100"/>
          <ac:picMkLst>
            <pc:docMk/>
            <pc:sldMk cId="4111163125" sldId="533"/>
            <ac:picMk id="3" creationId="{DE010E7E-0D49-8A47-3DE4-24EA1F7447FF}"/>
          </ac:picMkLst>
        </pc:picChg>
        <pc:picChg chg="del">
          <ac:chgData name="Chris Moreh" userId="17b81281-9f29-44e0-9273-6dadbf6896a2" providerId="ADAL" clId="{BCF66164-2C9C-4B48-AFF3-6B0B0038345A}" dt="2025-11-17T10:57:53.005" v="57" actId="478"/>
          <ac:picMkLst>
            <pc:docMk/>
            <pc:sldMk cId="4111163125" sldId="533"/>
            <ac:picMk id="2053" creationId="{C1B84274-D26E-E237-668F-6891FDB12083}"/>
          </ac:picMkLst>
        </pc:picChg>
      </pc:sldChg>
      <pc:sldChg chg="addSp delSp modSp mod">
        <pc:chgData name="Chris Moreh" userId="17b81281-9f29-44e0-9273-6dadbf6896a2" providerId="ADAL" clId="{BCF66164-2C9C-4B48-AFF3-6B0B0038345A}" dt="2025-11-17T10:57:43.436" v="56" actId="14100"/>
        <pc:sldMkLst>
          <pc:docMk/>
          <pc:sldMk cId="2695840908" sldId="537"/>
        </pc:sldMkLst>
        <pc:graphicFrameChg chg="del">
          <ac:chgData name="Chris Moreh" userId="17b81281-9f29-44e0-9273-6dadbf6896a2" providerId="ADAL" clId="{BCF66164-2C9C-4B48-AFF3-6B0B0038345A}" dt="2025-11-17T10:57:13.145" v="52" actId="478"/>
          <ac:graphicFrameMkLst>
            <pc:docMk/>
            <pc:sldMk cId="2695840908" sldId="537"/>
            <ac:graphicFrameMk id="3" creationId="{A0C14315-CCEC-5435-D7AF-9C6F17DEDE08}"/>
          </ac:graphicFrameMkLst>
        </pc:graphicFrameChg>
        <pc:picChg chg="add mod">
          <ac:chgData name="Chris Moreh" userId="17b81281-9f29-44e0-9273-6dadbf6896a2" providerId="ADAL" clId="{BCF66164-2C9C-4B48-AFF3-6B0B0038345A}" dt="2025-11-17T10:57:43.436" v="56" actId="14100"/>
          <ac:picMkLst>
            <pc:docMk/>
            <pc:sldMk cId="2695840908" sldId="537"/>
            <ac:picMk id="7" creationId="{FD1CD5BA-6BF3-8FB9-CA58-B2F778191513}"/>
          </ac:picMkLst>
        </pc:picChg>
      </pc:sldChg>
      <pc:sldChg chg="addSp delSp modSp mod">
        <pc:chgData name="Chris Moreh" userId="17b81281-9f29-44e0-9273-6dadbf6896a2" providerId="ADAL" clId="{BCF66164-2C9C-4B48-AFF3-6B0B0038345A}" dt="2025-11-17T10:59:29.192" v="77" actId="1076"/>
        <pc:sldMkLst>
          <pc:docMk/>
          <pc:sldMk cId="1063760435" sldId="538"/>
        </pc:sldMkLst>
        <pc:spChg chg="del mod">
          <ac:chgData name="Chris Moreh" userId="17b81281-9f29-44e0-9273-6dadbf6896a2" providerId="ADAL" clId="{BCF66164-2C9C-4B48-AFF3-6B0B0038345A}" dt="2025-11-17T10:59:21.436" v="75" actId="478"/>
          <ac:spMkLst>
            <pc:docMk/>
            <pc:sldMk cId="1063760435" sldId="538"/>
            <ac:spMk id="4" creationId="{3437FD75-68B6-1739-F774-11BC3DF693CF}"/>
          </ac:spMkLst>
        </pc:spChg>
        <pc:graphicFrameChg chg="add mod">
          <ac:chgData name="Chris Moreh" userId="17b81281-9f29-44e0-9273-6dadbf6896a2" providerId="ADAL" clId="{BCF66164-2C9C-4B48-AFF3-6B0B0038345A}" dt="2025-11-17T10:59:29.192" v="77" actId="1076"/>
          <ac:graphicFrameMkLst>
            <pc:docMk/>
            <pc:sldMk cId="1063760435" sldId="538"/>
            <ac:graphicFrameMk id="7" creationId="{AFF6AEBF-3C9F-1D8C-C9BC-CF9CA7B373A7}"/>
          </ac:graphicFrameMkLst>
        </pc:graphicFrameChg>
        <pc:picChg chg="del">
          <ac:chgData name="Chris Moreh" userId="17b81281-9f29-44e0-9273-6dadbf6896a2" providerId="ADAL" clId="{BCF66164-2C9C-4B48-AFF3-6B0B0038345A}" dt="2025-11-17T10:57:55.537" v="58" actId="478"/>
          <ac:picMkLst>
            <pc:docMk/>
            <pc:sldMk cId="1063760435" sldId="538"/>
            <ac:picMk id="2053" creationId="{C1B84274-D26E-E237-668F-6891FDB12083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5FBD195-041F-A9A0-1644-740C91990A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D01E07-BD6F-76A0-E2F3-6F9E834A0E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3203E3-7C81-41A5-A697-954FF252F964}" type="datetimeFigureOut">
              <a:rPr lang="en-GB" smtClean="0"/>
              <a:t>17/11/2025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FBD701-2DB0-B4B2-C5BD-0490DCBA57E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51DA51-44A7-C88C-C39E-6DA6922B2AB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0050DA-C3C8-4D4F-9A52-26049FB52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818098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png>
</file>

<file path=ppt/media/image53.sv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jpg>
</file>

<file path=ppt/media/image61.png>
</file>

<file path=ppt/media/image62.png>
</file>

<file path=ppt/media/image63.png>
</file>

<file path=ppt/media/image64.png>
</file>

<file path=ppt/media/image65.png>
</file>

<file path=ppt/media/image66.jpe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E54BCB-1937-48CE-9F00-49B381FEB4E9}" type="datetimeFigureOut">
              <a:rPr lang="en-GB" smtClean="0"/>
              <a:t>17/11/2025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5A333E-A95D-42FE-9CF0-D7FBE7CB0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44826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75041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38628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78214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624254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4589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7353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8535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8140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8846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2174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904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94900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8103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7270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0598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50579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96593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01331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While mean is ‘average’, median is the one in the ‘middle’; the 50</a:t>
            </a:r>
            <a:r>
              <a:rPr lang="en-GB" baseline="30000" dirty="0"/>
              <a:t>th</a:t>
            </a:r>
            <a:r>
              <a:rPr lang="en-GB" dirty="0"/>
              <a:t> percentile; means 50% of the data is below the P50 value;</a:t>
            </a:r>
          </a:p>
          <a:p>
            <a:r>
              <a:rPr lang="en-GB" dirty="0"/>
              <a:t>Divide each half into two again to get P25 and P75; the data is split into 4 quartiles;</a:t>
            </a:r>
          </a:p>
          <a:p>
            <a:r>
              <a:rPr lang="en-GB" dirty="0"/>
              <a:t>The range between P25 and P75 measures the amount of data in middle 50%.</a:t>
            </a:r>
          </a:p>
          <a:p>
            <a:r>
              <a:rPr lang="en-GB" dirty="0"/>
              <a:t>Boxplots specifically designed to capture this information.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E37250-ED74-45FE-8EEE-E7DB43DB6CB1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5999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7168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hrismoreh.com/" TargetMode="External"/><Relationship Id="rId13" Type="http://schemas.openxmlformats.org/officeDocument/2006/relationships/image" Target="../media/image6.png"/><Relationship Id="rId3" Type="http://schemas.openxmlformats.org/officeDocument/2006/relationships/hyperlink" Target="https://www.ncl.ac.uk/gps/staff/profile/chrismoreh.html" TargetMode="External"/><Relationship Id="rId7" Type="http://schemas.openxmlformats.org/officeDocument/2006/relationships/hyperlink" Target="mailto:chris.moreh@ncl.ac.uk" TargetMode="External"/><Relationship Id="rId12" Type="http://schemas.openxmlformats.org/officeDocument/2006/relationships/image" Target="../media/image5.png"/><Relationship Id="rId2" Type="http://schemas.openxmlformats.org/officeDocument/2006/relationships/image" Target="../media/image1.png"/><Relationship Id="rId16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11" Type="http://schemas.openxmlformats.org/officeDocument/2006/relationships/hyperlink" Target="https://www.linkedin.com/in/cgm-phd/" TargetMode="External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hyperlink" Target="https://twitter.com/cgmoreh" TargetMode="External"/><Relationship Id="rId4" Type="http://schemas.openxmlformats.org/officeDocument/2006/relationships/image" Target="../media/image2.png"/><Relationship Id="rId9" Type="http://schemas.openxmlformats.org/officeDocument/2006/relationships/hyperlink" Target="https://github.com/CGMoreh" TargetMode="External"/><Relationship Id="rId14" Type="http://schemas.openxmlformats.org/officeDocument/2006/relationships/image" Target="../media/image7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2.svg"/><Relationship Id="rId18" Type="http://schemas.openxmlformats.org/officeDocument/2006/relationships/image" Target="../media/image27.png"/><Relationship Id="rId26" Type="http://schemas.openxmlformats.org/officeDocument/2006/relationships/image" Target="../media/image35.png"/><Relationship Id="rId39" Type="http://schemas.openxmlformats.org/officeDocument/2006/relationships/image" Target="../media/image48.svg"/><Relationship Id="rId21" Type="http://schemas.openxmlformats.org/officeDocument/2006/relationships/image" Target="../media/image30.svg"/><Relationship Id="rId34" Type="http://schemas.openxmlformats.org/officeDocument/2006/relationships/image" Target="../media/image43.pn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6" Type="http://schemas.openxmlformats.org/officeDocument/2006/relationships/image" Target="../media/image25.png"/><Relationship Id="rId20" Type="http://schemas.openxmlformats.org/officeDocument/2006/relationships/image" Target="../media/image29.png"/><Relationship Id="rId29" Type="http://schemas.openxmlformats.org/officeDocument/2006/relationships/image" Target="../media/image38.svg"/><Relationship Id="rId41" Type="http://schemas.openxmlformats.org/officeDocument/2006/relationships/image" Target="../media/image50.sv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11" Type="http://schemas.openxmlformats.org/officeDocument/2006/relationships/image" Target="../media/image20.svg"/><Relationship Id="rId24" Type="http://schemas.openxmlformats.org/officeDocument/2006/relationships/image" Target="../media/image33.png"/><Relationship Id="rId32" Type="http://schemas.openxmlformats.org/officeDocument/2006/relationships/image" Target="../media/image41.png"/><Relationship Id="rId37" Type="http://schemas.openxmlformats.org/officeDocument/2006/relationships/image" Target="../media/image46.svg"/><Relationship Id="rId40" Type="http://schemas.openxmlformats.org/officeDocument/2006/relationships/image" Target="../media/image49.png"/><Relationship Id="rId5" Type="http://schemas.openxmlformats.org/officeDocument/2006/relationships/image" Target="../media/image14.svg"/><Relationship Id="rId15" Type="http://schemas.openxmlformats.org/officeDocument/2006/relationships/image" Target="../media/image24.svg"/><Relationship Id="rId23" Type="http://schemas.openxmlformats.org/officeDocument/2006/relationships/image" Target="../media/image32.svg"/><Relationship Id="rId28" Type="http://schemas.openxmlformats.org/officeDocument/2006/relationships/image" Target="../media/image37.png"/><Relationship Id="rId36" Type="http://schemas.openxmlformats.org/officeDocument/2006/relationships/image" Target="../media/image45.png"/><Relationship Id="rId10" Type="http://schemas.openxmlformats.org/officeDocument/2006/relationships/image" Target="../media/image19.png"/><Relationship Id="rId19" Type="http://schemas.openxmlformats.org/officeDocument/2006/relationships/image" Target="../media/image28.svg"/><Relationship Id="rId31" Type="http://schemas.openxmlformats.org/officeDocument/2006/relationships/image" Target="../media/image40.svg"/><Relationship Id="rId4" Type="http://schemas.openxmlformats.org/officeDocument/2006/relationships/image" Target="../media/image13.png"/><Relationship Id="rId9" Type="http://schemas.openxmlformats.org/officeDocument/2006/relationships/image" Target="../media/image18.svg"/><Relationship Id="rId14" Type="http://schemas.openxmlformats.org/officeDocument/2006/relationships/image" Target="../media/image23.png"/><Relationship Id="rId22" Type="http://schemas.openxmlformats.org/officeDocument/2006/relationships/image" Target="../media/image31.png"/><Relationship Id="rId27" Type="http://schemas.openxmlformats.org/officeDocument/2006/relationships/image" Target="../media/image36.svg"/><Relationship Id="rId30" Type="http://schemas.openxmlformats.org/officeDocument/2006/relationships/image" Target="../media/image39.png"/><Relationship Id="rId35" Type="http://schemas.openxmlformats.org/officeDocument/2006/relationships/image" Target="../media/image44.svg"/><Relationship Id="rId8" Type="http://schemas.openxmlformats.org/officeDocument/2006/relationships/image" Target="../media/image17.png"/><Relationship Id="rId3" Type="http://schemas.openxmlformats.org/officeDocument/2006/relationships/image" Target="../media/image12.svg"/><Relationship Id="rId12" Type="http://schemas.openxmlformats.org/officeDocument/2006/relationships/image" Target="../media/image21.png"/><Relationship Id="rId17" Type="http://schemas.openxmlformats.org/officeDocument/2006/relationships/image" Target="../media/image26.svg"/><Relationship Id="rId25" Type="http://schemas.openxmlformats.org/officeDocument/2006/relationships/image" Target="../media/image34.svg"/><Relationship Id="rId33" Type="http://schemas.openxmlformats.org/officeDocument/2006/relationships/image" Target="../media/image42.svg"/><Relationship Id="rId38" Type="http://schemas.openxmlformats.org/officeDocument/2006/relationships/image" Target="../media/image47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2.svg"/><Relationship Id="rId7" Type="http://schemas.openxmlformats.org/officeDocument/2006/relationships/image" Target="../media/image18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28.svg"/><Relationship Id="rId18" Type="http://schemas.openxmlformats.org/officeDocument/2006/relationships/image" Target="../media/image21.png"/><Relationship Id="rId3" Type="http://schemas.openxmlformats.org/officeDocument/2006/relationships/image" Target="../media/image12.svg"/><Relationship Id="rId21" Type="http://schemas.openxmlformats.org/officeDocument/2006/relationships/image" Target="../media/image14.svg"/><Relationship Id="rId7" Type="http://schemas.openxmlformats.org/officeDocument/2006/relationships/image" Target="../media/image16.svg"/><Relationship Id="rId12" Type="http://schemas.openxmlformats.org/officeDocument/2006/relationships/image" Target="../media/image27.png"/><Relationship Id="rId17" Type="http://schemas.openxmlformats.org/officeDocument/2006/relationships/image" Target="../media/image30.svg"/><Relationship Id="rId2" Type="http://schemas.openxmlformats.org/officeDocument/2006/relationships/image" Target="../media/image11.png"/><Relationship Id="rId16" Type="http://schemas.openxmlformats.org/officeDocument/2006/relationships/image" Target="../media/image29.png"/><Relationship Id="rId20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11" Type="http://schemas.openxmlformats.org/officeDocument/2006/relationships/image" Target="../media/image18.svg"/><Relationship Id="rId5" Type="http://schemas.openxmlformats.org/officeDocument/2006/relationships/image" Target="../media/image24.svg"/><Relationship Id="rId15" Type="http://schemas.openxmlformats.org/officeDocument/2006/relationships/image" Target="../media/image20.svg"/><Relationship Id="rId10" Type="http://schemas.openxmlformats.org/officeDocument/2006/relationships/image" Target="../media/image17.png"/><Relationship Id="rId19" Type="http://schemas.openxmlformats.org/officeDocument/2006/relationships/image" Target="../media/image22.svg"/><Relationship Id="rId4" Type="http://schemas.openxmlformats.org/officeDocument/2006/relationships/image" Target="../media/image23.png"/><Relationship Id="rId9" Type="http://schemas.openxmlformats.org/officeDocument/2006/relationships/image" Target="../media/image26.svg"/><Relationship Id="rId14" Type="http://schemas.openxmlformats.org/officeDocument/2006/relationships/image" Target="../media/image19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13" Type="http://schemas.openxmlformats.org/officeDocument/2006/relationships/hyperlink" Target="https://www.linkedin.com/in/cgm-phd/" TargetMode="External"/><Relationship Id="rId18" Type="http://schemas.openxmlformats.org/officeDocument/2006/relationships/image" Target="../media/image9.png"/><Relationship Id="rId3" Type="http://schemas.openxmlformats.org/officeDocument/2006/relationships/image" Target="../media/image51.png"/><Relationship Id="rId7" Type="http://schemas.openxmlformats.org/officeDocument/2006/relationships/image" Target="../media/image3.png"/><Relationship Id="rId12" Type="http://schemas.openxmlformats.org/officeDocument/2006/relationships/hyperlink" Target="https://twitter.com/cgmoreh" TargetMode="External"/><Relationship Id="rId17" Type="http://schemas.openxmlformats.org/officeDocument/2006/relationships/image" Target="../media/image8.png"/><Relationship Id="rId2" Type="http://schemas.openxmlformats.org/officeDocument/2006/relationships/image" Target="../media/image2.png"/><Relationship Id="rId16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3.svg"/><Relationship Id="rId11" Type="http://schemas.openxmlformats.org/officeDocument/2006/relationships/hyperlink" Target="https://github.com/CGMoreh" TargetMode="External"/><Relationship Id="rId5" Type="http://schemas.openxmlformats.org/officeDocument/2006/relationships/image" Target="../media/image52.png"/><Relationship Id="rId15" Type="http://schemas.openxmlformats.org/officeDocument/2006/relationships/image" Target="../media/image6.png"/><Relationship Id="rId10" Type="http://schemas.openxmlformats.org/officeDocument/2006/relationships/hyperlink" Target="https://www.chrismoreh.com/" TargetMode="External"/><Relationship Id="rId19" Type="http://schemas.openxmlformats.org/officeDocument/2006/relationships/image" Target="../media/image54.png"/><Relationship Id="rId4" Type="http://schemas.microsoft.com/office/2007/relationships/hdphoto" Target="../media/hdphoto1.wdp"/><Relationship Id="rId9" Type="http://schemas.openxmlformats.org/officeDocument/2006/relationships/hyperlink" Target="mailto:chris.moreh@ncl.ac.uk" TargetMode="External"/><Relationship Id="rId1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alphaModFix amt="80000"/>
            <a:lum/>
          </a:blip>
          <a:srcRect/>
          <a:stretch>
            <a:fillRect l="2000" r="2000" b="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1B7A-765B-486D-9AD4-54099141EBE5}" type="datetimeyyyy">
              <a:rPr lang="en-US" smtClean="0"/>
              <a:t>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‹#›</a:t>
            </a:fld>
            <a:endParaRPr lang="en-GB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598116"/>
            <a:ext cx="987552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64B1F7A-19A6-1CF3-BEAB-784AD8D53EB1}"/>
              </a:ext>
            </a:extLst>
          </p:cNvPr>
          <p:cNvSpPr txBox="1"/>
          <p:nvPr userDrawn="1"/>
        </p:nvSpPr>
        <p:spPr>
          <a:xfrm>
            <a:off x="1076962" y="4981037"/>
            <a:ext cx="329862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hlinkClick r:id="rId3"/>
              </a:rPr>
              <a:t>Dr Chris Moreh</a:t>
            </a:r>
            <a:endParaRPr lang="en-GB" sz="2400" b="1" dirty="0"/>
          </a:p>
          <a:p>
            <a:pPr algn="ctr"/>
            <a:r>
              <a:rPr lang="en-GB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Lecturer (Assistant Professor) in Sociology</a:t>
            </a:r>
          </a:p>
          <a:p>
            <a:pPr algn="ctr"/>
            <a:r>
              <a:rPr lang="en-GB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Newcastle University (UK)</a:t>
            </a:r>
          </a:p>
        </p:txBody>
      </p:sp>
      <p:pic>
        <p:nvPicPr>
          <p:cNvPr id="17" name="Picture 12" descr="Partners; Sustaining Creative Economies ...">
            <a:extLst>
              <a:ext uri="{FF2B5EF4-FFF2-40B4-BE49-F238E27FC236}">
                <a16:creationId xmlns:a16="http://schemas.microsoft.com/office/drawing/2014/main" id="{5E3F19EF-7B80-6D97-E3A7-968224B7627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5782" y="5643250"/>
            <a:ext cx="879898" cy="492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D47E78DF-0172-CCB2-A101-66933B09714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616809" y="5001457"/>
            <a:ext cx="2466369" cy="81192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366C7AD-815A-A77E-DFE5-343F532EBF9A}"/>
              </a:ext>
            </a:extLst>
          </p:cNvPr>
          <p:cNvSpPr txBox="1"/>
          <p:nvPr userDrawn="1"/>
        </p:nvSpPr>
        <p:spPr>
          <a:xfrm>
            <a:off x="5214979" y="4804497"/>
            <a:ext cx="25825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000">
              <a:spcBef>
                <a:spcPts val="0"/>
              </a:spcBef>
            </a:pPr>
            <a:r>
              <a:rPr lang="en-GB" sz="1600" b="0" dirty="0">
                <a:latin typeface="Arial Nova Cond Light" panose="020B0306020202020204" pitchFamily="34" charset="0"/>
                <a:cs typeface="Courier New" panose="02070309020205020404" pitchFamily="49" charset="0"/>
                <a:hlinkClick r:id="rId7"/>
              </a:rPr>
              <a:t>chris.moreh@ncl.ac.uk</a:t>
            </a:r>
            <a:endParaRPr lang="en-GB" sz="1600" b="0" dirty="0">
              <a:latin typeface="Arial Nova Cond Light" panose="020B0306020202020204" pitchFamily="34" charset="0"/>
              <a:cs typeface="Courier New" panose="02070309020205020404" pitchFamily="49" charset="0"/>
              <a:hlinkClick r:id="rId8"/>
            </a:endParaRPr>
          </a:p>
          <a:p>
            <a:pPr marL="180000">
              <a:spcBef>
                <a:spcPts val="0"/>
              </a:spcBef>
            </a:pPr>
            <a:r>
              <a:rPr lang="en-GB" sz="1600" b="0" dirty="0">
                <a:latin typeface="Arial Nova Cond Light" panose="020B0306020202020204" pitchFamily="34" charset="0"/>
                <a:cs typeface="Courier New" panose="02070309020205020404" pitchFamily="49" charset="0"/>
                <a:hlinkClick r:id="rId8"/>
              </a:rPr>
              <a:t>chrismoreh.com</a:t>
            </a:r>
            <a:endParaRPr lang="en-GB" sz="1600" b="0" dirty="0">
              <a:latin typeface="Arial Nova Cond Light" panose="020B0306020202020204" pitchFamily="34" charset="0"/>
              <a:cs typeface="Courier New" panose="02070309020205020404" pitchFamily="49" charset="0"/>
            </a:endParaRPr>
          </a:p>
          <a:p>
            <a:pPr marL="180000">
              <a:spcBef>
                <a:spcPts val="0"/>
              </a:spcBef>
            </a:pPr>
            <a:r>
              <a:rPr lang="en-GB" sz="1600" b="0" dirty="0">
                <a:latin typeface="Arial Nova Cond Light" panose="020B0306020202020204" pitchFamily="34" charset="0"/>
                <a:cs typeface="Courier New" panose="02070309020205020404" pitchFamily="49" charset="0"/>
                <a:hlinkClick r:id="rId9"/>
              </a:rPr>
              <a:t>/CGMoreh</a:t>
            </a:r>
            <a:endParaRPr lang="en-GB" sz="1600" b="0" dirty="0">
              <a:latin typeface="Arial Nova Cond Light" panose="020B0306020202020204" pitchFamily="34" charset="0"/>
              <a:cs typeface="Courier New" panose="02070309020205020404" pitchFamily="49" charset="0"/>
            </a:endParaRPr>
          </a:p>
          <a:p>
            <a:pPr marL="180000">
              <a:spcBef>
                <a:spcPts val="0"/>
              </a:spcBef>
            </a:pPr>
            <a:r>
              <a:rPr lang="en-GB" sz="1600" b="0" dirty="0">
                <a:latin typeface="Arial Nova Cond Light" panose="020B0306020202020204" pitchFamily="34" charset="0"/>
                <a:cs typeface="Courier New" panose="02070309020205020404" pitchFamily="49" charset="0"/>
                <a:hlinkClick r:id="rId10"/>
              </a:rPr>
              <a:t>@CGMoreh</a:t>
            </a:r>
            <a:endParaRPr lang="en-GB" sz="1600" b="0" dirty="0">
              <a:latin typeface="Arial Nova Cond Light" panose="020B0306020202020204" pitchFamily="34" charset="0"/>
              <a:cs typeface="Courier New" panose="02070309020205020404" pitchFamily="49" charset="0"/>
            </a:endParaRPr>
          </a:p>
          <a:p>
            <a:pPr marL="180000">
              <a:spcBef>
                <a:spcPts val="0"/>
              </a:spcBef>
            </a:pPr>
            <a:r>
              <a:rPr lang="en-GB" sz="1600" b="0" dirty="0">
                <a:latin typeface="Arial Nova Cond Light" panose="020B0306020202020204" pitchFamily="34" charset="0"/>
                <a:cs typeface="Courier New" panose="02070309020205020404" pitchFamily="49" charset="0"/>
                <a:hlinkClick r:id="rId11"/>
              </a:rPr>
              <a:t>Chris Moreh</a:t>
            </a:r>
            <a:endParaRPr lang="en-GB" sz="1600" b="0" dirty="0">
              <a:latin typeface="Arial Nova Cond Light" panose="020B0306020202020204" pitchFamily="34" charset="0"/>
              <a:cs typeface="Courier New" panose="02070309020205020404" pitchFamily="49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149FC35-C474-B9EE-00BD-BC74BCEB8E9B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 flipH="1">
            <a:off x="5230888" y="5140634"/>
            <a:ext cx="174474" cy="180000"/>
          </a:xfrm>
          <a:prstGeom prst="rect">
            <a:avLst/>
          </a:prstGeom>
        </p:spPr>
      </p:pic>
      <p:pic>
        <p:nvPicPr>
          <p:cNvPr id="21" name="Picture 4">
            <a:extLst>
              <a:ext uri="{FF2B5EF4-FFF2-40B4-BE49-F238E27FC236}">
                <a16:creationId xmlns:a16="http://schemas.microsoft.com/office/drawing/2014/main" id="{F9EC77A0-6416-6CCB-C929-DDC0F09623B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0359" y="5607125"/>
            <a:ext cx="238421" cy="238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>
            <a:extLst>
              <a:ext uri="{FF2B5EF4-FFF2-40B4-BE49-F238E27FC236}">
                <a16:creationId xmlns:a16="http://schemas.microsoft.com/office/drawing/2014/main" id="{F971661E-6DFA-370A-89DD-D2BC0DED9D7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5362" y="5875809"/>
            <a:ext cx="19125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6">
            <a:extLst>
              <a:ext uri="{FF2B5EF4-FFF2-40B4-BE49-F238E27FC236}">
                <a16:creationId xmlns:a16="http://schemas.microsoft.com/office/drawing/2014/main" id="{210423AF-0922-B2C9-F283-0DAD228B188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4877" y="5353572"/>
            <a:ext cx="238421" cy="238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Email Icon Clip Art , Royalty PNG Transparent Background, Free Download  #130 - FreeIconsPNG">
            <a:extLst>
              <a:ext uri="{FF2B5EF4-FFF2-40B4-BE49-F238E27FC236}">
                <a16:creationId xmlns:a16="http://schemas.microsoft.com/office/drawing/2014/main" id="{A29CD3B3-0963-AF7B-DAAC-629686F339A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5888" y="4898445"/>
            <a:ext cx="1764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3352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28485-6857-443E-ACED-151C971072B0}" type="datetimeyyyy">
              <a:rPr lang="en-US" smtClean="0"/>
              <a:t>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Comparisons and Associations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9464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E28854-50C7-416D-09D3-A8563C853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8A15F-5EDB-4365-9FF9-B2097F400F8F}" type="datetimeyyyy">
              <a:rPr lang="en-US" smtClean="0"/>
              <a:t>2025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343B67-CE49-0A0C-7F9C-757FF38AD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Comparisons and Associations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470A5F-B5E2-79CD-FCA0-21992A61F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04975CB-2B2F-AABC-1BEA-AC019045F8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6745" y="286604"/>
            <a:ext cx="10398935" cy="911576"/>
          </a:xfrm>
        </p:spPr>
        <p:txBody>
          <a:bodyPr/>
          <a:lstStyle>
            <a:lvl1pPr>
              <a:defRPr/>
            </a:lvl1pPr>
          </a:lstStyle>
          <a:p>
            <a:r>
              <a:rPr lang="en-GB" b="1" dirty="0"/>
              <a:t>Numbered bullets</a:t>
            </a:r>
          </a:p>
        </p:txBody>
      </p:sp>
      <p:pic>
        <p:nvPicPr>
          <p:cNvPr id="7" name="Graphic 6" descr="Badge 1 with solid fill">
            <a:extLst>
              <a:ext uri="{FF2B5EF4-FFF2-40B4-BE49-F238E27FC236}">
                <a16:creationId xmlns:a16="http://schemas.microsoft.com/office/drawing/2014/main" id="{EEDCACCF-0446-119C-CB06-6CC1142E7E5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99836" y="1872658"/>
            <a:ext cx="468000" cy="468000"/>
          </a:xfrm>
          <a:prstGeom prst="rect">
            <a:avLst/>
          </a:prstGeom>
        </p:spPr>
      </p:pic>
      <p:pic>
        <p:nvPicPr>
          <p:cNvPr id="8" name="Graphic 7" descr="Badge 10 with solid fill">
            <a:extLst>
              <a:ext uri="{FF2B5EF4-FFF2-40B4-BE49-F238E27FC236}">
                <a16:creationId xmlns:a16="http://schemas.microsoft.com/office/drawing/2014/main" id="{7F8BE7BD-9E19-44BB-2FE3-12ED9FDF94A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68331" y="1876667"/>
            <a:ext cx="468000" cy="468000"/>
          </a:xfrm>
          <a:prstGeom prst="rect">
            <a:avLst/>
          </a:prstGeom>
        </p:spPr>
      </p:pic>
      <p:pic>
        <p:nvPicPr>
          <p:cNvPr id="9" name="Graphic 8" descr="Badge with solid fill">
            <a:extLst>
              <a:ext uri="{FF2B5EF4-FFF2-40B4-BE49-F238E27FC236}">
                <a16:creationId xmlns:a16="http://schemas.microsoft.com/office/drawing/2014/main" id="{F9F887CA-CB36-8ED8-6315-DC7D01B4907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870601" y="1878489"/>
            <a:ext cx="468000" cy="468000"/>
          </a:xfrm>
          <a:prstGeom prst="rect">
            <a:avLst/>
          </a:prstGeom>
        </p:spPr>
      </p:pic>
      <p:pic>
        <p:nvPicPr>
          <p:cNvPr id="10" name="Graphic 9" descr="Badge 3 with solid fill">
            <a:extLst>
              <a:ext uri="{FF2B5EF4-FFF2-40B4-BE49-F238E27FC236}">
                <a16:creationId xmlns:a16="http://schemas.microsoft.com/office/drawing/2014/main" id="{825A6F75-9C1C-A95D-D6DA-109E9EBA5201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337342" y="1872658"/>
            <a:ext cx="468000" cy="468000"/>
          </a:xfrm>
          <a:prstGeom prst="rect">
            <a:avLst/>
          </a:prstGeom>
        </p:spPr>
      </p:pic>
      <p:pic>
        <p:nvPicPr>
          <p:cNvPr id="11" name="Graphic 10" descr="Badge 4 with solid fill">
            <a:extLst>
              <a:ext uri="{FF2B5EF4-FFF2-40B4-BE49-F238E27FC236}">
                <a16:creationId xmlns:a16="http://schemas.microsoft.com/office/drawing/2014/main" id="{60351B4A-6BB3-B9DA-023E-187EE4E1634A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794542" y="1881516"/>
            <a:ext cx="468000" cy="468000"/>
          </a:xfrm>
          <a:prstGeom prst="rect">
            <a:avLst/>
          </a:prstGeom>
        </p:spPr>
      </p:pic>
      <p:pic>
        <p:nvPicPr>
          <p:cNvPr id="12" name="Graphic 11" descr="Badge 5 with solid fill">
            <a:extLst>
              <a:ext uri="{FF2B5EF4-FFF2-40B4-BE49-F238E27FC236}">
                <a16:creationId xmlns:a16="http://schemas.microsoft.com/office/drawing/2014/main" id="{1A300893-C177-035B-A219-FC6049E2DC7F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250483" y="1880076"/>
            <a:ext cx="468000" cy="468000"/>
          </a:xfrm>
          <a:prstGeom prst="rect">
            <a:avLst/>
          </a:prstGeom>
        </p:spPr>
      </p:pic>
      <p:pic>
        <p:nvPicPr>
          <p:cNvPr id="13" name="Graphic 12" descr="Badge 6 with solid fill">
            <a:extLst>
              <a:ext uri="{FF2B5EF4-FFF2-40B4-BE49-F238E27FC236}">
                <a16:creationId xmlns:a16="http://schemas.microsoft.com/office/drawing/2014/main" id="{063091E7-A963-EF50-B2F2-C6CCFD335CF3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721248" y="1882631"/>
            <a:ext cx="468000" cy="468000"/>
          </a:xfrm>
          <a:prstGeom prst="rect">
            <a:avLst/>
          </a:prstGeom>
        </p:spPr>
      </p:pic>
      <p:pic>
        <p:nvPicPr>
          <p:cNvPr id="14" name="Graphic 13" descr="Badge 7 with solid fill">
            <a:extLst>
              <a:ext uri="{FF2B5EF4-FFF2-40B4-BE49-F238E27FC236}">
                <a16:creationId xmlns:a16="http://schemas.microsoft.com/office/drawing/2014/main" id="{7412FF20-691E-38CC-D8B3-456AF73DB55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163624" y="1884307"/>
            <a:ext cx="468000" cy="468000"/>
          </a:xfrm>
          <a:prstGeom prst="rect">
            <a:avLst/>
          </a:prstGeom>
        </p:spPr>
      </p:pic>
      <p:pic>
        <p:nvPicPr>
          <p:cNvPr id="15" name="Graphic 14" descr="Badge 8 with solid fill">
            <a:extLst>
              <a:ext uri="{FF2B5EF4-FFF2-40B4-BE49-F238E27FC236}">
                <a16:creationId xmlns:a16="http://schemas.microsoft.com/office/drawing/2014/main" id="{F71DD924-767F-6F93-1AF3-D96571DEC0CD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4606000" y="1883485"/>
            <a:ext cx="468000" cy="468000"/>
          </a:xfrm>
          <a:prstGeom prst="rect">
            <a:avLst/>
          </a:prstGeom>
        </p:spPr>
      </p:pic>
      <p:pic>
        <p:nvPicPr>
          <p:cNvPr id="16" name="Graphic 15" descr="Badge 9 with solid fill">
            <a:extLst>
              <a:ext uri="{FF2B5EF4-FFF2-40B4-BE49-F238E27FC236}">
                <a16:creationId xmlns:a16="http://schemas.microsoft.com/office/drawing/2014/main" id="{05746AA2-07AD-BB3D-8AC7-7E01AE9FFD64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5064706" y="1880076"/>
            <a:ext cx="468000" cy="468000"/>
          </a:xfrm>
          <a:prstGeom prst="rect">
            <a:avLst/>
          </a:prstGeom>
        </p:spPr>
      </p:pic>
      <p:pic>
        <p:nvPicPr>
          <p:cNvPr id="28" name="Graphic 27" descr="Badge 1 outline">
            <a:extLst>
              <a:ext uri="{FF2B5EF4-FFF2-40B4-BE49-F238E27FC236}">
                <a16:creationId xmlns:a16="http://schemas.microsoft.com/office/drawing/2014/main" id="{377A0617-1C4D-93A7-0816-74355CD27482}"/>
              </a:ext>
            </a:extLst>
          </p:cNvPr>
          <p:cNvPicPr>
            <a:picLocks noChangeAspect="1"/>
          </p:cNvPicPr>
          <p:nvPr userDrawn="1"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1100935" y="2382047"/>
            <a:ext cx="914400" cy="914400"/>
          </a:xfrm>
          <a:prstGeom prst="rect">
            <a:avLst/>
          </a:prstGeom>
        </p:spPr>
      </p:pic>
      <p:pic>
        <p:nvPicPr>
          <p:cNvPr id="32" name="Graphic 31" descr="Badge outline">
            <a:extLst>
              <a:ext uri="{FF2B5EF4-FFF2-40B4-BE49-F238E27FC236}">
                <a16:creationId xmlns:a16="http://schemas.microsoft.com/office/drawing/2014/main" id="{328E83A1-A5CF-14CE-994B-9FC912A453D5}"/>
              </a:ext>
            </a:extLst>
          </p:cNvPr>
          <p:cNvPicPr>
            <a:picLocks noChangeAspect="1"/>
          </p:cNvPicPr>
          <p:nvPr userDrawn="1"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1917798" y="2368814"/>
            <a:ext cx="914400" cy="914400"/>
          </a:xfrm>
          <a:prstGeom prst="rect">
            <a:avLst/>
          </a:prstGeom>
        </p:spPr>
      </p:pic>
      <p:pic>
        <p:nvPicPr>
          <p:cNvPr id="34" name="Graphic 33" descr="Badge 3 outline">
            <a:extLst>
              <a:ext uri="{FF2B5EF4-FFF2-40B4-BE49-F238E27FC236}">
                <a16:creationId xmlns:a16="http://schemas.microsoft.com/office/drawing/2014/main" id="{B8DB6A5A-BA59-B575-8EAE-1F62375C4821}"/>
              </a:ext>
            </a:extLst>
          </p:cNvPr>
          <p:cNvPicPr>
            <a:picLocks noChangeAspect="1"/>
          </p:cNvPicPr>
          <p:nvPr userDrawn="1"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2822942" y="2360054"/>
            <a:ext cx="914400" cy="914400"/>
          </a:xfrm>
          <a:prstGeom prst="rect">
            <a:avLst/>
          </a:prstGeom>
        </p:spPr>
      </p:pic>
      <p:pic>
        <p:nvPicPr>
          <p:cNvPr id="36" name="Graphic 35" descr="Badge 4 outline">
            <a:extLst>
              <a:ext uri="{FF2B5EF4-FFF2-40B4-BE49-F238E27FC236}">
                <a16:creationId xmlns:a16="http://schemas.microsoft.com/office/drawing/2014/main" id="{7D7894F2-405D-D537-E8CD-FFC2FD562CEA}"/>
              </a:ext>
            </a:extLst>
          </p:cNvPr>
          <p:cNvPicPr>
            <a:picLocks noChangeAspect="1"/>
          </p:cNvPicPr>
          <p:nvPr userDrawn="1"/>
        </p:nvPicPr>
        <p:blipFill>
          <a:blip r:embed="rId28">
            <a:extLs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3653533" y="2382047"/>
            <a:ext cx="914400" cy="914400"/>
          </a:xfrm>
          <a:prstGeom prst="rect">
            <a:avLst/>
          </a:prstGeom>
        </p:spPr>
      </p:pic>
      <p:pic>
        <p:nvPicPr>
          <p:cNvPr id="38" name="Graphic 37" descr="Badge 5 outline">
            <a:extLst>
              <a:ext uri="{FF2B5EF4-FFF2-40B4-BE49-F238E27FC236}">
                <a16:creationId xmlns:a16="http://schemas.microsoft.com/office/drawing/2014/main" id="{CCB95B5E-BCD4-CD6A-8DA0-49EF454DFC6B}"/>
              </a:ext>
            </a:extLst>
          </p:cNvPr>
          <p:cNvPicPr>
            <a:picLocks noChangeAspect="1"/>
          </p:cNvPicPr>
          <p:nvPr userDrawn="1"/>
        </p:nvPicPr>
        <p:blipFill>
          <a:blip r:embed="rId30">
            <a:extLs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4470396" y="2382047"/>
            <a:ext cx="914400" cy="914400"/>
          </a:xfrm>
          <a:prstGeom prst="rect">
            <a:avLst/>
          </a:prstGeom>
        </p:spPr>
      </p:pic>
      <p:pic>
        <p:nvPicPr>
          <p:cNvPr id="40" name="Graphic 39" descr="Badge 6 outline">
            <a:extLst>
              <a:ext uri="{FF2B5EF4-FFF2-40B4-BE49-F238E27FC236}">
                <a16:creationId xmlns:a16="http://schemas.microsoft.com/office/drawing/2014/main" id="{B2E42FE5-E882-BB0B-DF27-634BED68E17D}"/>
              </a:ext>
            </a:extLst>
          </p:cNvPr>
          <p:cNvPicPr>
            <a:picLocks noChangeAspect="1"/>
          </p:cNvPicPr>
          <p:nvPr userDrawn="1"/>
        </p:nvPicPr>
        <p:blipFill>
          <a:blip r:embed="rId32">
            <a:extLst>
              <a:ext uri="{96DAC541-7B7A-43D3-8B79-37D633B846F1}">
                <asvg:svgBlip xmlns:asvg="http://schemas.microsoft.com/office/drawing/2016/SVG/main" r:embed="rId33"/>
              </a:ext>
            </a:extLst>
          </a:blip>
          <a:stretch>
            <a:fillRect/>
          </a:stretch>
        </p:blipFill>
        <p:spPr>
          <a:xfrm>
            <a:off x="5287259" y="2360054"/>
            <a:ext cx="914400" cy="914400"/>
          </a:xfrm>
          <a:prstGeom prst="rect">
            <a:avLst/>
          </a:prstGeom>
        </p:spPr>
      </p:pic>
      <p:pic>
        <p:nvPicPr>
          <p:cNvPr id="42" name="Graphic 41" descr="Badge 7 outline">
            <a:extLst>
              <a:ext uri="{FF2B5EF4-FFF2-40B4-BE49-F238E27FC236}">
                <a16:creationId xmlns:a16="http://schemas.microsoft.com/office/drawing/2014/main" id="{4F474E09-0F6B-A545-A2FB-528D8342017C}"/>
              </a:ext>
            </a:extLst>
          </p:cNvPr>
          <p:cNvPicPr>
            <a:picLocks noChangeAspect="1"/>
          </p:cNvPicPr>
          <p:nvPr userDrawn="1"/>
        </p:nvPicPr>
        <p:blipFill>
          <a:blip r:embed="rId34">
            <a:extLs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6104122" y="2382047"/>
            <a:ext cx="914400" cy="914400"/>
          </a:xfrm>
          <a:prstGeom prst="rect">
            <a:avLst/>
          </a:prstGeom>
        </p:spPr>
      </p:pic>
      <p:pic>
        <p:nvPicPr>
          <p:cNvPr id="44" name="Graphic 43" descr="Badge 8 outline">
            <a:extLst>
              <a:ext uri="{FF2B5EF4-FFF2-40B4-BE49-F238E27FC236}">
                <a16:creationId xmlns:a16="http://schemas.microsoft.com/office/drawing/2014/main" id="{E3982124-D3D3-AC60-CDFE-68CC967AC2ED}"/>
              </a:ext>
            </a:extLst>
          </p:cNvPr>
          <p:cNvPicPr>
            <a:picLocks noChangeAspect="1"/>
          </p:cNvPicPr>
          <p:nvPr userDrawn="1"/>
        </p:nvPicPr>
        <p:blipFill>
          <a:blip r:embed="rId36">
            <a:extLst>
              <a:ext uri="{96DAC541-7B7A-43D3-8B79-37D633B846F1}">
                <asvg:svgBlip xmlns:asvg="http://schemas.microsoft.com/office/drawing/2016/SVG/main" r:embed="rId37"/>
              </a:ext>
            </a:extLst>
          </a:blip>
          <a:stretch>
            <a:fillRect/>
          </a:stretch>
        </p:blipFill>
        <p:spPr>
          <a:xfrm>
            <a:off x="6880662" y="2368814"/>
            <a:ext cx="914400" cy="914400"/>
          </a:xfrm>
          <a:prstGeom prst="rect">
            <a:avLst/>
          </a:prstGeom>
        </p:spPr>
      </p:pic>
      <p:pic>
        <p:nvPicPr>
          <p:cNvPr id="46" name="Graphic 45" descr="Badge 9 outline">
            <a:extLst>
              <a:ext uri="{FF2B5EF4-FFF2-40B4-BE49-F238E27FC236}">
                <a16:creationId xmlns:a16="http://schemas.microsoft.com/office/drawing/2014/main" id="{D98F73D0-5CF6-543B-2C7E-39B53C836163}"/>
              </a:ext>
            </a:extLst>
          </p:cNvPr>
          <p:cNvPicPr>
            <a:picLocks noChangeAspect="1"/>
          </p:cNvPicPr>
          <p:nvPr userDrawn="1"/>
        </p:nvPicPr>
        <p:blipFill>
          <a:blip r:embed="rId38">
            <a:extLst>
              <a:ext uri="{96DAC541-7B7A-43D3-8B79-37D633B846F1}">
                <asvg:svgBlip xmlns:asvg="http://schemas.microsoft.com/office/drawing/2016/SVG/main" r:embed="rId39"/>
              </a:ext>
            </a:extLst>
          </a:blip>
          <a:stretch>
            <a:fillRect/>
          </a:stretch>
        </p:blipFill>
        <p:spPr>
          <a:xfrm>
            <a:off x="7686300" y="2368814"/>
            <a:ext cx="914400" cy="914400"/>
          </a:xfrm>
          <a:prstGeom prst="rect">
            <a:avLst/>
          </a:prstGeom>
        </p:spPr>
      </p:pic>
      <p:pic>
        <p:nvPicPr>
          <p:cNvPr id="48" name="Graphic 47" descr="Badge 10 outline">
            <a:extLst>
              <a:ext uri="{FF2B5EF4-FFF2-40B4-BE49-F238E27FC236}">
                <a16:creationId xmlns:a16="http://schemas.microsoft.com/office/drawing/2014/main" id="{9596ECA7-08AD-60AD-126A-2D32F85555E2}"/>
              </a:ext>
            </a:extLst>
          </p:cNvPr>
          <p:cNvPicPr>
            <a:picLocks noChangeAspect="1"/>
          </p:cNvPicPr>
          <p:nvPr userDrawn="1"/>
        </p:nvPicPr>
        <p:blipFill>
          <a:blip r:embed="rId40">
            <a:extLst>
              <a:ext uri="{96DAC541-7B7A-43D3-8B79-37D633B846F1}">
                <asvg:svgBlip xmlns:asvg="http://schemas.microsoft.com/office/drawing/2016/SVG/main" r:embed="rId41"/>
              </a:ext>
            </a:extLst>
          </a:blip>
          <a:stretch>
            <a:fillRect/>
          </a:stretch>
        </p:blipFill>
        <p:spPr>
          <a:xfrm>
            <a:off x="8474065" y="236308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84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3FB93-0A54-F0A3-44FD-9D6D98D416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10283" y="606093"/>
            <a:ext cx="9876849" cy="911576"/>
          </a:xfrm>
        </p:spPr>
        <p:txBody>
          <a:bodyPr>
            <a:noAutofit/>
          </a:bodyPr>
          <a:lstStyle>
            <a:lvl1pPr algn="ctr">
              <a:defRPr sz="7200" b="1">
                <a:latin typeface="+mn-lt"/>
              </a:defRPr>
            </a:lvl1pPr>
          </a:lstStyle>
          <a:p>
            <a:r>
              <a:rPr lang="en-GB" dirty="0"/>
              <a:t>Add Outline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FD10C5-6787-77AE-977F-D7E7083D0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B58B1-896A-47D4-B443-E898FC8CE18E}" type="datetimeyyyy">
              <a:rPr lang="en-US" smtClean="0"/>
              <a:t>2025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E36E4D-BDDF-D97C-2EC6-0E974709B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1CEC6-7F83-2BE7-95A9-5DF472D24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pPr/>
              <a:t>‹#›</a:t>
            </a:fld>
            <a:endParaRPr lang="en-GB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549E6D0-17C2-32B5-650D-F84097C07BF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8952401"/>
              </p:ext>
            </p:extLst>
          </p:nvPr>
        </p:nvGraphicFramePr>
        <p:xfrm>
          <a:off x="1335634" y="1993748"/>
          <a:ext cx="9626149" cy="25719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547184884"/>
                    </a:ext>
                  </a:extLst>
                </a:gridCol>
                <a:gridCol w="9086149">
                  <a:extLst>
                    <a:ext uri="{9D8B030D-6E8A-4147-A177-3AD203B41FA5}">
                      <a16:colId xmlns:a16="http://schemas.microsoft.com/office/drawing/2014/main" val="4258649048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>
                        <a:extLst>
                          <a:ext uri="{96DAC541-7B7A-43D3-8B79-37D633B846F1}">
                            <asvg:svgBlip xmlns:asvg="http://schemas.microsoft.com/office/drawing/2016/SVG/main" r:embed="rId3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GB" sz="2200" dirty="0"/>
                        <a:t>one</a:t>
                      </a:r>
                    </a:p>
                  </a:txBody>
                  <a:tcPr marL="108000" marR="36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8083708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3582230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4">
                        <a:extLst>
                          <a:ext uri="{96DAC541-7B7A-43D3-8B79-37D633B846F1}">
                            <asvg:svgBlip xmlns:asvg="http://schemas.microsoft.com/office/drawing/2016/SVG/main" r:embed="rId5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GB" sz="2200" dirty="0"/>
                        <a:t>two</a:t>
                      </a:r>
                    </a:p>
                  </a:txBody>
                  <a:tcPr marL="108000" marR="36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976373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8440128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6">
                        <a:extLst>
                          <a:ext uri="{96DAC541-7B7A-43D3-8B79-37D633B846F1}">
                            <asvg:svgBlip xmlns:asvg="http://schemas.microsoft.com/office/drawing/2016/SVG/main" r:embed="rId7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GB" sz="2200" dirty="0"/>
                        <a:t>three</a:t>
                      </a:r>
                    </a:p>
                  </a:txBody>
                  <a:tcPr marL="108000" marR="36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810606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722184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8">
                        <a:extLst>
                          <a:ext uri="{96DAC541-7B7A-43D3-8B79-37D633B846F1}">
                            <asvg:svgBlip xmlns:asvg="http://schemas.microsoft.com/office/drawing/2016/SVG/main" r:embed="rId9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GB" sz="2200" dirty="0"/>
                        <a:t>four</a:t>
                      </a:r>
                    </a:p>
                  </a:txBody>
                  <a:tcPr marL="108000" marR="36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1621608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60664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0494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3FB93-0A54-F0A3-44FD-9D6D98D416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8399" y="689938"/>
            <a:ext cx="10115202" cy="911576"/>
          </a:xfrm>
        </p:spPr>
        <p:txBody>
          <a:bodyPr>
            <a:noAutofit/>
          </a:bodyPr>
          <a:lstStyle>
            <a:lvl1pPr algn="ctr">
              <a:defRPr sz="7200" b="1">
                <a:latin typeface="+mn-lt"/>
              </a:defRPr>
            </a:lvl1pPr>
          </a:lstStyle>
          <a:p>
            <a:r>
              <a:rPr lang="en-GB" dirty="0"/>
              <a:t>Add Outline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FD10C5-6787-77AE-977F-D7E7083D0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5A863-8D60-498A-8431-A25C6252F1D6}" type="datetimeyyyy">
              <a:rPr lang="en-US" smtClean="0"/>
              <a:t>2025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E36E4D-BDDF-D97C-2EC6-0E974709B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1CEC6-7F83-2BE7-95A9-5DF472D24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pPr/>
              <a:t>‹#›</a:t>
            </a:fld>
            <a:endParaRPr lang="en-GB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549E6D0-17C2-32B5-650D-F84097C07BF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996315249"/>
              </p:ext>
            </p:extLst>
          </p:nvPr>
        </p:nvGraphicFramePr>
        <p:xfrm>
          <a:off x="726954" y="1971714"/>
          <a:ext cx="10440000" cy="3284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547184884"/>
                    </a:ext>
                  </a:extLst>
                </a:gridCol>
                <a:gridCol w="4680000">
                  <a:extLst>
                    <a:ext uri="{9D8B030D-6E8A-4147-A177-3AD203B41FA5}">
                      <a16:colId xmlns:a16="http://schemas.microsoft.com/office/drawing/2014/main" val="4258649048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861192458"/>
                    </a:ext>
                  </a:extLst>
                </a:gridCol>
                <a:gridCol w="4680000">
                  <a:extLst>
                    <a:ext uri="{9D8B030D-6E8A-4147-A177-3AD203B41FA5}">
                      <a16:colId xmlns:a16="http://schemas.microsoft.com/office/drawing/2014/main" val="1996446775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>
                        <a:extLst>
                          <a:ext uri="{96DAC541-7B7A-43D3-8B79-37D633B846F1}">
                            <asvg:svgBlip xmlns:asvg="http://schemas.microsoft.com/office/drawing/2016/SVG/main" r:embed="rId3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200" dirty="0"/>
                        <a:t>Edit in Master slide view</a:t>
                      </a:r>
                    </a:p>
                  </a:txBody>
                  <a:tcPr marL="108000" marR="72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0">
                      <a:blip r:embed="rId4">
                        <a:extLst>
                          <a:ext uri="{96DAC541-7B7A-43D3-8B79-37D633B846F1}">
                            <asvg:svgBlip xmlns:asvg="http://schemas.microsoft.com/office/drawing/2016/SVG/main" r:embed="rId5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endParaRPr lang="en-GB" sz="2200" dirty="0"/>
                    </a:p>
                  </a:txBody>
                  <a:tcPr marL="108000" marR="36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8083708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3582230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6">
                        <a:extLst>
                          <a:ext uri="{96DAC541-7B7A-43D3-8B79-37D633B846F1}">
                            <asvg:svgBlip xmlns:asvg="http://schemas.microsoft.com/office/drawing/2016/SVG/main" r:embed="rId7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endParaRPr lang="en-GB" sz="2200" dirty="0"/>
                    </a:p>
                  </a:txBody>
                  <a:tcPr marL="108000" marR="72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8">
                        <a:extLst>
                          <a:ext uri="{96DAC541-7B7A-43D3-8B79-37D633B846F1}">
                            <asvg:svgBlip xmlns:asvg="http://schemas.microsoft.com/office/drawing/2016/SVG/main" r:embed="rId9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endParaRPr lang="en-GB" sz="2200" dirty="0"/>
                    </a:p>
                  </a:txBody>
                  <a:tcPr marL="108000" marR="36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976373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8440128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10">
                        <a:extLst>
                          <a:ext uri="{96DAC541-7B7A-43D3-8B79-37D633B846F1}">
                            <asvg:svgBlip xmlns:asvg="http://schemas.microsoft.com/office/drawing/2016/SVG/main" r:embed="rId11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endParaRPr lang="en-GB" sz="2200" dirty="0"/>
                    </a:p>
                  </a:txBody>
                  <a:tcPr marL="108000" marR="72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12">
                        <a:extLst>
                          <a:ext uri="{96DAC541-7B7A-43D3-8B79-37D633B846F1}">
                            <asvg:svgBlip xmlns:asvg="http://schemas.microsoft.com/office/drawing/2016/SVG/main" r:embed="rId13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endParaRPr lang="en-GB" sz="2200" dirty="0"/>
                    </a:p>
                  </a:txBody>
                  <a:tcPr marL="108000" marR="36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810606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722184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14">
                        <a:extLst>
                          <a:ext uri="{96DAC541-7B7A-43D3-8B79-37D633B846F1}">
                            <asvg:svgBlip xmlns:asvg="http://schemas.microsoft.com/office/drawing/2016/SVG/main" r:embed="rId15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endParaRPr lang="en-GB" sz="2200" dirty="0"/>
                    </a:p>
                  </a:txBody>
                  <a:tcPr marL="108000" marR="72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16">
                        <a:extLst>
                          <a:ext uri="{96DAC541-7B7A-43D3-8B79-37D633B846F1}">
                            <asvg:svgBlip xmlns:asvg="http://schemas.microsoft.com/office/drawing/2016/SVG/main" r:embed="rId17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endParaRPr lang="en-GB" sz="2200" dirty="0"/>
                    </a:p>
                  </a:txBody>
                  <a:tcPr marL="108000" marR="36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1621608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6066417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18">
                        <a:extLst>
                          <a:ext uri="{96DAC541-7B7A-43D3-8B79-37D633B846F1}">
                            <asvg:svgBlip xmlns:asvg="http://schemas.microsoft.com/office/drawing/2016/SVG/main" r:embed="rId19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endParaRPr lang="en-GB" sz="2200" dirty="0"/>
                    </a:p>
                  </a:txBody>
                  <a:tcPr marL="108000" marR="72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0">
                        <a:extLst>
                          <a:ext uri="{96DAC541-7B7A-43D3-8B79-37D633B846F1}">
                            <asvg:svgBlip xmlns:asvg="http://schemas.microsoft.com/office/drawing/2016/SVG/main" r:embed="rId21"/>
                          </a:ext>
                        </a:extLst>
                      </a:blip>
                      <a:stretch>
                        <a:fillRect/>
                      </a:stretch>
                    </a:blipFill>
                  </a:tcPr>
                </a:tc>
                <a:tc rowSpan="2">
                  <a:txBody>
                    <a:bodyPr/>
                    <a:lstStyle/>
                    <a:p>
                      <a:endParaRPr lang="en-GB" sz="2200" dirty="0"/>
                    </a:p>
                  </a:txBody>
                  <a:tcPr marL="108000" marR="36000" marT="72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910570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56736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4895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A88C0-654B-49B2-B74C-95724D533CDE}" type="datetimeyyyy">
              <a:rPr lang="en-US" smtClean="0"/>
              <a:t>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44790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B7688-A0B0-450D-B1FB-1B9BA9D1A9F9}" type="datetimeyyyy">
              <a:rPr lang="en-US" smtClean="0"/>
              <a:t>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0267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2" descr="Partners; Sustaining Creative Economies ...">
            <a:extLst>
              <a:ext uri="{FF2B5EF4-FFF2-40B4-BE49-F238E27FC236}">
                <a16:creationId xmlns:a16="http://schemas.microsoft.com/office/drawing/2014/main" id="{C213A523-D735-8490-152A-23415FF2543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8991" y="5440123"/>
            <a:ext cx="1342114" cy="751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39AE9B-1271-7638-B347-A5F464D2B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2F346-9996-4E42-813C-67E2DDB77CCB}" type="datetimeyyyy">
              <a:rPr lang="en-US" smtClean="0"/>
              <a:t>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A3BAF4-52A6-7AC7-8C6F-183586D9D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93AA3C-DFA6-2BE6-3BD0-0D6E60101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‹#›</a:t>
            </a:fld>
            <a:endParaRPr lang="en-GB"/>
          </a:p>
        </p:txBody>
      </p:sp>
      <p:pic>
        <p:nvPicPr>
          <p:cNvPr id="6" name="Picture 10">
            <a:extLst>
              <a:ext uri="{FF2B5EF4-FFF2-40B4-BE49-F238E27FC236}">
                <a16:creationId xmlns:a16="http://schemas.microsoft.com/office/drawing/2014/main" id="{2A7E09F9-D2AF-737B-7EF3-D1714380AC3D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alphaModFix amt="3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944" b="94860" l="9780" r="89976">
                        <a14:foregroundMark x1="25672" y1="20093" x2="32152" y2="70327"/>
                        <a14:foregroundMark x1="32152" y1="70327" x2="79829" y2="87383"/>
                        <a14:foregroundMark x1="79829" y1="87383" x2="79095" y2="36682"/>
                        <a14:foregroundMark x1="79095" y1="36682" x2="64914" y2="14720"/>
                        <a14:foregroundMark x1="64914" y1="14720" x2="48533" y2="7944"/>
                        <a14:foregroundMark x1="48533" y1="7944" x2="30196" y2="13084"/>
                        <a14:foregroundMark x1="30196" y1="13084" x2="25306" y2="20561"/>
                        <a14:foregroundMark x1="21760" y1="39486" x2="25061" y2="78505"/>
                        <a14:foregroundMark x1="25061" y1="78505" x2="64670" y2="92056"/>
                        <a14:foregroundMark x1="64670" y1="92056" x2="78851" y2="91822"/>
                        <a14:foregroundMark x1="82641" y1="15187" x2="86675" y2="62850"/>
                        <a14:foregroundMark x1="86675" y1="62850" x2="80196" y2="94626"/>
                        <a14:foregroundMark x1="80196" y1="94626" x2="78117" y2="948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245" t="2011" r="13041"/>
          <a:stretch/>
        </p:blipFill>
        <p:spPr bwMode="auto">
          <a:xfrm>
            <a:off x="3480620" y="-23164"/>
            <a:ext cx="8635320" cy="6350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Graphic 9" descr="Advertising outline">
            <a:extLst>
              <a:ext uri="{FF2B5EF4-FFF2-40B4-BE49-F238E27FC236}">
                <a16:creationId xmlns:a16="http://schemas.microsoft.com/office/drawing/2014/main" id="{1EDC15B8-2173-9DC7-DB3B-645E07D8406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71" y="208195"/>
            <a:ext cx="7304134" cy="6756079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CD1C29E7-0246-1CD7-8A1F-30707B7E1852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394192" y="4729773"/>
            <a:ext cx="2851533" cy="93872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B8C7C2A-22F2-9C49-D70E-5C8A22C35019}"/>
              </a:ext>
            </a:extLst>
          </p:cNvPr>
          <p:cNvSpPr txBox="1"/>
          <p:nvPr userDrawn="1"/>
        </p:nvSpPr>
        <p:spPr>
          <a:xfrm>
            <a:off x="2189351" y="4909434"/>
            <a:ext cx="25825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000">
              <a:spcBef>
                <a:spcPts val="0"/>
              </a:spcBef>
            </a:pPr>
            <a:r>
              <a:rPr lang="en-GB" sz="1600" b="0" dirty="0">
                <a:latin typeface="Arial Nova Cond Light" panose="020B0306020202020204" pitchFamily="34" charset="0"/>
                <a:cs typeface="Courier New" panose="02070309020205020404" pitchFamily="49" charset="0"/>
                <a:hlinkClick r:id="rId9"/>
              </a:rPr>
              <a:t>chris.moreh@ncl.ac.uk</a:t>
            </a:r>
            <a:endParaRPr lang="en-GB" sz="1600" b="0" dirty="0">
              <a:latin typeface="Arial Nova Cond Light" panose="020B0306020202020204" pitchFamily="34" charset="0"/>
              <a:cs typeface="Courier New" panose="02070309020205020404" pitchFamily="49" charset="0"/>
              <a:hlinkClick r:id="rId10"/>
            </a:endParaRPr>
          </a:p>
          <a:p>
            <a:pPr marL="180000">
              <a:spcBef>
                <a:spcPts val="0"/>
              </a:spcBef>
            </a:pPr>
            <a:r>
              <a:rPr lang="en-GB" sz="1600" b="0" dirty="0">
                <a:latin typeface="Arial Nova Cond Light" panose="020B0306020202020204" pitchFamily="34" charset="0"/>
                <a:cs typeface="Courier New" panose="02070309020205020404" pitchFamily="49" charset="0"/>
                <a:hlinkClick r:id="rId10"/>
              </a:rPr>
              <a:t>chrismoreh.com</a:t>
            </a:r>
            <a:endParaRPr lang="en-GB" sz="1600" b="0" dirty="0">
              <a:latin typeface="Arial Nova Cond Light" panose="020B0306020202020204" pitchFamily="34" charset="0"/>
              <a:cs typeface="Courier New" panose="02070309020205020404" pitchFamily="49" charset="0"/>
            </a:endParaRPr>
          </a:p>
          <a:p>
            <a:pPr marL="180000">
              <a:spcBef>
                <a:spcPts val="0"/>
              </a:spcBef>
            </a:pPr>
            <a:r>
              <a:rPr lang="en-GB" sz="1600" b="0" dirty="0">
                <a:latin typeface="Arial Nova Cond Light" panose="020B0306020202020204" pitchFamily="34" charset="0"/>
                <a:cs typeface="Courier New" panose="02070309020205020404" pitchFamily="49" charset="0"/>
                <a:hlinkClick r:id="rId11"/>
              </a:rPr>
              <a:t>/CGMoreh</a:t>
            </a:r>
            <a:endParaRPr lang="en-GB" sz="1600" b="0" dirty="0">
              <a:latin typeface="Arial Nova Cond Light" panose="020B0306020202020204" pitchFamily="34" charset="0"/>
              <a:cs typeface="Courier New" panose="02070309020205020404" pitchFamily="49" charset="0"/>
            </a:endParaRPr>
          </a:p>
          <a:p>
            <a:pPr marL="180000">
              <a:spcBef>
                <a:spcPts val="0"/>
              </a:spcBef>
            </a:pPr>
            <a:r>
              <a:rPr lang="en-GB" sz="1600" b="0" dirty="0">
                <a:latin typeface="Arial Nova Cond Light" panose="020B0306020202020204" pitchFamily="34" charset="0"/>
                <a:cs typeface="Courier New" panose="02070309020205020404" pitchFamily="49" charset="0"/>
                <a:hlinkClick r:id="rId12"/>
              </a:rPr>
              <a:t>@CGMoreh</a:t>
            </a:r>
            <a:endParaRPr lang="en-GB" sz="1600" b="0" dirty="0">
              <a:latin typeface="Arial Nova Cond Light" panose="020B0306020202020204" pitchFamily="34" charset="0"/>
              <a:cs typeface="Courier New" panose="02070309020205020404" pitchFamily="49" charset="0"/>
            </a:endParaRPr>
          </a:p>
          <a:p>
            <a:pPr marL="180000">
              <a:spcBef>
                <a:spcPts val="0"/>
              </a:spcBef>
            </a:pPr>
            <a:r>
              <a:rPr lang="en-GB" sz="1600" b="0" dirty="0">
                <a:latin typeface="Arial Nova Cond Light" panose="020B0306020202020204" pitchFamily="34" charset="0"/>
                <a:cs typeface="Courier New" panose="02070309020205020404" pitchFamily="49" charset="0"/>
                <a:hlinkClick r:id="rId13"/>
              </a:rPr>
              <a:t>Chris Moreh</a:t>
            </a:r>
            <a:endParaRPr lang="en-GB" sz="1600" b="0" dirty="0">
              <a:latin typeface="Arial Nova Cond Light" panose="020B0306020202020204" pitchFamily="34" charset="0"/>
              <a:cs typeface="Courier New" panose="020703090202050204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D7CACF7-D679-73AB-9142-786DA076C3A7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 flipH="1">
            <a:off x="2205260" y="5245571"/>
            <a:ext cx="174474" cy="180000"/>
          </a:xfrm>
          <a:prstGeom prst="rect">
            <a:avLst/>
          </a:prstGeom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F5D755EC-05C2-0884-2C2F-74A7297B707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4731" y="5712062"/>
            <a:ext cx="238421" cy="238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6">
            <a:extLst>
              <a:ext uri="{FF2B5EF4-FFF2-40B4-BE49-F238E27FC236}">
                <a16:creationId xmlns:a16="http://schemas.microsoft.com/office/drawing/2014/main" id="{40A42823-F60C-D577-74D9-FE8C3E3A623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9734" y="5980746"/>
            <a:ext cx="19125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6">
            <a:extLst>
              <a:ext uri="{FF2B5EF4-FFF2-40B4-BE49-F238E27FC236}">
                <a16:creationId xmlns:a16="http://schemas.microsoft.com/office/drawing/2014/main" id="{ECDBB212-ABA5-CE0D-7F0C-C37D656E0D6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9249" y="5458509"/>
            <a:ext cx="238421" cy="238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Email Icon Clip Art , Royalty PNG Transparent Background, Free Download  #130 - FreeIconsPNG">
            <a:extLst>
              <a:ext uri="{FF2B5EF4-FFF2-40B4-BE49-F238E27FC236}">
                <a16:creationId xmlns:a16="http://schemas.microsoft.com/office/drawing/2014/main" id="{9AD65224-3024-068D-2B15-9BC76597054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0092" y="5003382"/>
            <a:ext cx="1764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63504B0-8CB3-256C-EF50-E93FEF75AC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/>
          <a:srcRect l="14262" t="5451" r="9231" b="22240"/>
          <a:stretch/>
        </p:blipFill>
        <p:spPr>
          <a:xfrm>
            <a:off x="851647" y="1470212"/>
            <a:ext cx="5629836" cy="267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324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2ECC6-7BD6-D9D0-DD8F-30FCF10DE4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References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857D05-3B38-1245-894D-24581A24F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A4D05-365A-4B15-8B93-36C148EAB091}" type="datetimeyyyy">
              <a:rPr lang="en-US" smtClean="0"/>
              <a:t>2025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C7BA36-6C3C-C811-3047-B251D5B25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89F523-D9FC-8E93-1712-1B6E3DE74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9FD4878-448B-C559-6183-304914140D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7238" y="1431925"/>
            <a:ext cx="10455275" cy="46577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46363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E3F75-4629-998C-D4E2-8B503E840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746" y="286604"/>
            <a:ext cx="9578516" cy="911576"/>
          </a:xfrm>
        </p:spPr>
        <p:txBody>
          <a:bodyPr/>
          <a:lstStyle>
            <a:lvl1pPr>
              <a:defRPr b="1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160149-4935-39AC-F9A6-3A67DF92E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B0674-3846-44DE-B932-73AFFCB18132}" type="datetimeyyyy">
              <a:rPr lang="en-US" smtClean="0"/>
              <a:t>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AF1058-E5AB-75EB-3440-399DB9E1D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3AAE89-1CB8-B1D2-4FC2-01A5F935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‹#›</a:t>
            </a:fld>
            <a:endParaRPr lang="en-GB"/>
          </a:p>
        </p:txBody>
      </p:sp>
      <p:pic>
        <p:nvPicPr>
          <p:cNvPr id="6" name="Picture 5" descr="A black background with text and colorful dots&#10;&#10;Description automatically generated">
            <a:extLst>
              <a:ext uri="{FF2B5EF4-FFF2-40B4-BE49-F238E27FC236}">
                <a16:creationId xmlns:a16="http://schemas.microsoft.com/office/drawing/2014/main" id="{064384DD-349E-96E1-9F2A-86B3CB91EDD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5261" y="286604"/>
            <a:ext cx="1640837" cy="91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277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745" y="286604"/>
            <a:ext cx="9448800" cy="911576"/>
          </a:xfrm>
        </p:spPr>
        <p:txBody>
          <a:bodyPr/>
          <a:lstStyle>
            <a:lvl1pPr marL="0">
              <a:defRPr b="1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51E9A2C8-4954-4917-95AD-C0FFB15EAFC5}" type="datetimeyyyy">
              <a:rPr lang="en-US" smtClean="0"/>
              <a:t>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9FAA51BB-2FC0-4DB8-B50E-F52D50E733B6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A black background with text and colorful dots&#10;&#10;Description automatically generated">
            <a:extLst>
              <a:ext uri="{FF2B5EF4-FFF2-40B4-BE49-F238E27FC236}">
                <a16:creationId xmlns:a16="http://schemas.microsoft.com/office/drawing/2014/main" id="{77856388-EE09-056A-2FE4-8DA8669CE6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5261" y="286604"/>
            <a:ext cx="1640837" cy="91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251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34FF4-3D70-4158-B811-7C8DA91C23B2}" type="datetimeyyyy">
              <a:rPr lang="en-US" smtClean="0"/>
              <a:t>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9691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1">
                <a:solidFill>
                  <a:srgbClr val="FFFFFF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79DE7DF-2722-4D58-9140-767B9146CBFF}" type="datetimeyyyy">
              <a:rPr lang="en-US" smtClean="0"/>
              <a:t>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Comparisons and Associations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FAA51BB-2FC0-4DB8-B50E-F52D50E733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97533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 l="-1000" r="-1000" b="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539630" y="1128947"/>
            <a:ext cx="6468395" cy="311629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4452" y="1340856"/>
            <a:ext cx="6218753" cy="1475916"/>
          </a:xfrm>
        </p:spPr>
        <p:txBody>
          <a:bodyPr lIns="91440" tIns="0" rIns="91440" bIns="0" anchor="b">
            <a:noAutofit/>
          </a:bodyPr>
          <a:lstStyle>
            <a:lvl1pPr>
              <a:defRPr sz="5400" b="1">
                <a:solidFill>
                  <a:srgbClr val="FFFFFF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4452" y="3094377"/>
            <a:ext cx="6218753" cy="972284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32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94BF6-D221-45F7-B93A-D9287680711C}" type="datetimeyyyy">
              <a:rPr lang="en-US" smtClean="0"/>
              <a:t>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1317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>
            <a:lvl1pPr>
              <a:defRPr b="1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B9474-1FA2-4BC0-BF8E-7469D28358E6}" type="datetimeyyyy">
              <a:rPr lang="en-US" smtClean="0"/>
              <a:t>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362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>
            <a:lvl1pPr>
              <a:defRPr b="1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97893-3790-45C4-9534-48F49FED37FC}" type="datetimeyyyy">
              <a:rPr lang="en-US" smtClean="0"/>
              <a:t>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8557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A1337-C60E-4A63-A1E3-4A106F4610A4}" type="datetimeyyyy">
              <a:rPr lang="en-US" smtClean="0"/>
              <a:t>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0176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6746" y="286604"/>
            <a:ext cx="9578516" cy="9115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6745" y="1477880"/>
            <a:ext cx="10398935" cy="468118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C152BAAC-95A2-4C37-A56A-05BD66A7CD55}" type="datetimeyyyy">
              <a:rPr lang="en-US" smtClean="0"/>
              <a:t>2025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baseline="0">
                <a:solidFill>
                  <a:srgbClr val="FFFFFF"/>
                </a:solidFill>
              </a:defRPr>
            </a:lvl1pPr>
          </a:lstStyle>
          <a:p>
            <a:r>
              <a:rPr lang="en-GB"/>
              <a:t>Comparisons and Associations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9FAA51BB-2FC0-4DB8-B50E-F52D50E733B6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0243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62" r:id="rId3"/>
    <p:sldLayoutId id="2147483663" r:id="rId4"/>
    <p:sldLayoutId id="2147483668" r:id="rId5"/>
    <p:sldLayoutId id="2147483669" r:id="rId6"/>
    <p:sldLayoutId id="2147483664" r:id="rId7"/>
    <p:sldLayoutId id="2147483665" r:id="rId8"/>
    <p:sldLayoutId id="2147483666" r:id="rId9"/>
    <p:sldLayoutId id="2147483667" r:id="rId10"/>
    <p:sldLayoutId id="2147483674" r:id="rId11"/>
    <p:sldLayoutId id="2147483676" r:id="rId12"/>
    <p:sldLayoutId id="2147483675" r:id="rId13"/>
    <p:sldLayoutId id="2147483670" r:id="rId14"/>
    <p:sldLayoutId id="2147483671" r:id="rId15"/>
    <p:sldLayoutId id="2147483673" r:id="rId16"/>
    <p:sldLayoutId id="2147483677" r:id="rId17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 spc="-50" baseline="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120000"/>
        <a:buFont typeface="Arial Narrow" panose="020B0606020202030204" pitchFamily="34" charset="0"/>
        <a:buChar char="●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110000"/>
        <a:buFont typeface="Courier New" panose="02070309020205020404" pitchFamily="49" charset="0"/>
        <a:buChar char="o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749808" indent="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None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3.png"/><Relationship Id="rId4" Type="http://schemas.openxmlformats.org/officeDocument/2006/relationships/image" Target="../media/image5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2.png"/><Relationship Id="rId4" Type="http://schemas.openxmlformats.org/officeDocument/2006/relationships/image" Target="../media/image7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0">
            <a:extLst>
              <a:ext uri="{FF2B5EF4-FFF2-40B4-BE49-F238E27FC236}">
                <a16:creationId xmlns:a16="http://schemas.microsoft.com/office/drawing/2014/main" id="{8280CFAB-64B1-8AAB-08BA-B417B972F9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45" t="2011" r="13041"/>
          <a:stretch/>
        </p:blipFill>
        <p:spPr bwMode="auto">
          <a:xfrm>
            <a:off x="9383756" y="5633884"/>
            <a:ext cx="841864" cy="619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0613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3">
            <a:extLst>
              <a:ext uri="{FF2B5EF4-FFF2-40B4-BE49-F238E27FC236}">
                <a16:creationId xmlns:a16="http://schemas.microsoft.com/office/drawing/2014/main" id="{56BC2B75-09B9-4092-B01C-D2106A55B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One categorical and one Scale variable:</a:t>
            </a:r>
            <a:br>
              <a:rPr lang="en-GB" dirty="0"/>
            </a:br>
            <a:br>
              <a:rPr lang="en-GB" dirty="0"/>
            </a:br>
            <a:r>
              <a:rPr lang="en-GB" b="1" dirty="0"/>
              <a:t>Error-bar graph</a:t>
            </a:r>
            <a:br>
              <a:rPr lang="en-GB" dirty="0"/>
            </a:br>
            <a:br>
              <a:rPr lang="en-GB" dirty="0"/>
            </a:br>
            <a:br>
              <a:rPr lang="en-GB" dirty="0"/>
            </a:br>
            <a:r>
              <a:rPr lang="en-GB" b="1" dirty="0"/>
              <a:t>Scatterplots</a:t>
            </a: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BD80079-BE6D-A064-0234-5B999E2D651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6740" y="1546421"/>
            <a:ext cx="5249818" cy="4615228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03281-1AA3-7FD7-7A18-24BD14962098}"/>
              </a:ext>
            </a:extLst>
          </p:cNvPr>
          <p:cNvSpPr txBox="1">
            <a:spLocks/>
          </p:cNvSpPr>
          <p:nvPr/>
        </p:nvSpPr>
        <p:spPr>
          <a:xfrm>
            <a:off x="756745" y="1477880"/>
            <a:ext cx="4715587" cy="468118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20000"/>
              <a:buFont typeface="Arial Narrow" panose="020B0606020202030204" pitchFamily="34" charset="0"/>
              <a:buChar char="●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10000"/>
              <a:buFont typeface="Courier New" panose="02070309020205020404" pitchFamily="49" charset="0"/>
              <a:buChar char="o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i="1" dirty="0"/>
              <a:t>Scatter plots </a:t>
            </a:r>
            <a:r>
              <a:rPr lang="en-GB" dirty="0"/>
              <a:t>are most useful for capturing the relationship between two </a:t>
            </a:r>
            <a:r>
              <a:rPr lang="en-GB" i="1" dirty="0"/>
              <a:t>Scale-type</a:t>
            </a:r>
            <a:r>
              <a:rPr lang="en-GB" dirty="0"/>
              <a:t> variables</a:t>
            </a:r>
          </a:p>
          <a:p>
            <a:r>
              <a:rPr lang="en-GB" dirty="0"/>
              <a:t>They are a visual representation of the joint dispersion of two numeric variables</a:t>
            </a:r>
          </a:p>
          <a:p>
            <a:r>
              <a:rPr lang="en-GB" dirty="0"/>
              <a:t>They can give an indication of the “co-variance” or “correlation” between the two variables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4F2EBE-8186-F7D0-9769-3DFD75128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3A19-7671-4A30-8916-A75399DC92B4}" type="datetimeyyyy">
              <a:rPr lang="en-US" smtClean="0"/>
              <a:t>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827051-D053-0191-C421-4786BB71C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D22146-AB6A-221E-3360-0EDD6E318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5175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BDA8C-53D8-441C-94AA-F12FFB289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Strength and direction of </a:t>
            </a:r>
            <a:r>
              <a:rPr lang="en-GB" i="1" dirty="0"/>
              <a:t>association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6DDDF5-4FF1-458C-AA99-F61F1D0D9105}"/>
              </a:ext>
            </a:extLst>
          </p:cNvPr>
          <p:cNvSpPr txBox="1"/>
          <p:nvPr/>
        </p:nvSpPr>
        <p:spPr>
          <a:xfrm>
            <a:off x="926499" y="1367124"/>
            <a:ext cx="686700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In contingency tables: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The greater the differences in the proportions  compared, the stronger the association between the two variables</a:t>
            </a:r>
          </a:p>
          <a:p>
            <a:endParaRPr lang="en-GB" sz="2000" dirty="0"/>
          </a:p>
          <a:p>
            <a:r>
              <a:rPr lang="en-GB" sz="2000" dirty="0"/>
              <a:t>Comparing means: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The greater the difference between the group averages, the stronger the association between the two variables</a:t>
            </a:r>
          </a:p>
          <a:p>
            <a:endParaRPr lang="en-GB" sz="2000" dirty="0"/>
          </a:p>
          <a:p>
            <a:r>
              <a:rPr lang="en-GB" sz="2000" dirty="0"/>
              <a:t>On scatterplots: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The more dispersed the data points are from an imaginary line approximating the overall average, the weaker the association between the two variables.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If the imaginary line is ascending, the association is positive in its direction (the two variables change in the same direction); if the line is descending, the association is negative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FD9FB3-1C8D-C3AA-404D-C3AD18FEE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7298" y="1198180"/>
            <a:ext cx="1383670" cy="11355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22D729-170C-797E-EDD4-6AE32DD99C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9488" y="2635399"/>
            <a:ext cx="1251480" cy="13236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B43B85F-2DCE-A4FA-1455-46D704AA6DEE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9488" y="4440455"/>
            <a:ext cx="1251480" cy="1323636"/>
          </a:xfrm>
          <a:prstGeom prst="rect">
            <a:avLst/>
          </a:prstGeom>
          <a:noFill/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5E157B0-FF5A-5C31-B69A-934EA5BE6C9A}"/>
              </a:ext>
            </a:extLst>
          </p:cNvPr>
          <p:cNvCxnSpPr/>
          <p:nvPr/>
        </p:nvCxnSpPr>
        <p:spPr>
          <a:xfrm flipV="1">
            <a:off x="9439422" y="4937760"/>
            <a:ext cx="895840" cy="30948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Arrow: Left-Right 8">
            <a:extLst>
              <a:ext uri="{FF2B5EF4-FFF2-40B4-BE49-F238E27FC236}">
                <a16:creationId xmlns:a16="http://schemas.microsoft.com/office/drawing/2014/main" id="{1A2AB173-E18A-FEE9-F16C-50A41C11E954}"/>
              </a:ext>
            </a:extLst>
          </p:cNvPr>
          <p:cNvSpPr/>
          <p:nvPr/>
        </p:nvSpPr>
        <p:spPr>
          <a:xfrm rot="2450483">
            <a:off x="9685572" y="1732196"/>
            <a:ext cx="691835" cy="343807"/>
          </a:xfrm>
          <a:prstGeom prst="left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0A2CBFFC-6DE6-13A8-7C05-D1A6AB9B1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6E6F4-052C-45CF-A270-EC412424B740}" type="datetimeyyyy">
              <a:rPr lang="en-US" smtClean="0"/>
              <a:t>2025</a:t>
            </a:fld>
            <a:endParaRPr lang="en-GB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1AA4217-84FE-6C41-7E6F-A25607530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E77A3C4-1016-76E3-9A65-D72A9789B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966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2366A-82E4-558A-3C35-A03F17BB0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Dependent and independent variables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297866-F170-160C-3D33-59A999A75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95164-9C8D-41E8-AF8A-9975C2022112}" type="datetimeyyyy">
              <a:rPr lang="en-US" smtClean="0"/>
              <a:t>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30CD02-6D87-3EF1-8A97-111012D90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D26813-962E-8C9F-BC2F-E79CDE36A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12</a:t>
            </a:fld>
            <a:endParaRPr lang="en-GB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F10DEB46-1089-4DB0-9D46-DB261134DE74}"/>
              </a:ext>
            </a:extLst>
          </p:cNvPr>
          <p:cNvSpPr/>
          <p:nvPr/>
        </p:nvSpPr>
        <p:spPr>
          <a:xfrm>
            <a:off x="1144693" y="3047370"/>
            <a:ext cx="1930400" cy="1348508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GB" sz="1867" b="1" kern="0" dirty="0">
                <a:solidFill>
                  <a:schemeClr val="bg1"/>
                </a:solidFill>
                <a:latin typeface="Arial"/>
                <a:sym typeface="Arial"/>
              </a:rPr>
              <a:t>Dependent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06901C45-0960-4222-86DD-2EBC275AB02C}"/>
              </a:ext>
            </a:extLst>
          </p:cNvPr>
          <p:cNvSpPr/>
          <p:nvPr/>
        </p:nvSpPr>
        <p:spPr>
          <a:xfrm>
            <a:off x="3241428" y="1630869"/>
            <a:ext cx="2907142" cy="845888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GB" sz="1600" b="1" kern="0" dirty="0">
                <a:solidFill>
                  <a:schemeClr val="bg1"/>
                </a:solidFill>
                <a:latin typeface="Arial"/>
                <a:sym typeface="Arial"/>
              </a:rPr>
              <a:t>Independent</a:t>
            </a:r>
          </a:p>
        </p:txBody>
      </p:sp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8924BD7D-ABDD-4514-A568-8C9B4E14C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713" y="2713838"/>
            <a:ext cx="1952721" cy="552443"/>
          </a:xfrm>
          <a:prstGeom prst="rect">
            <a:avLst/>
          </a:prstGeom>
        </p:spPr>
      </p:pic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3C832D1F-E22D-40B6-9975-B59801C71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421364" y="4186047"/>
            <a:ext cx="2192785" cy="510451"/>
          </a:xfrm>
          <a:prstGeom prst="rect">
            <a:avLst/>
          </a:prstGeom>
        </p:spPr>
      </p:pic>
      <p:graphicFrame>
        <p:nvGraphicFramePr>
          <p:cNvPr id="10" name="Table 7">
            <a:extLst>
              <a:ext uri="{FF2B5EF4-FFF2-40B4-BE49-F238E27FC236}">
                <a16:creationId xmlns:a16="http://schemas.microsoft.com/office/drawing/2014/main" id="{EE7B91DE-3674-48DA-9557-9EF69F259C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417345"/>
              </p:ext>
            </p:extLst>
          </p:nvPr>
        </p:nvGraphicFramePr>
        <p:xfrm>
          <a:off x="3934840" y="3441535"/>
          <a:ext cx="1854594" cy="2096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8198">
                  <a:extLst>
                    <a:ext uri="{9D8B030D-6E8A-4147-A177-3AD203B41FA5}">
                      <a16:colId xmlns:a16="http://schemas.microsoft.com/office/drawing/2014/main" val="1131331659"/>
                    </a:ext>
                  </a:extLst>
                </a:gridCol>
                <a:gridCol w="618198">
                  <a:extLst>
                    <a:ext uri="{9D8B030D-6E8A-4147-A177-3AD203B41FA5}">
                      <a16:colId xmlns:a16="http://schemas.microsoft.com/office/drawing/2014/main" val="3968625002"/>
                    </a:ext>
                  </a:extLst>
                </a:gridCol>
                <a:gridCol w="618198">
                  <a:extLst>
                    <a:ext uri="{9D8B030D-6E8A-4147-A177-3AD203B41FA5}">
                      <a16:colId xmlns:a16="http://schemas.microsoft.com/office/drawing/2014/main" val="2876576349"/>
                    </a:ext>
                  </a:extLst>
                </a:gridCol>
              </a:tblGrid>
              <a:tr h="69871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0419719"/>
                  </a:ext>
                </a:extLst>
              </a:tr>
              <a:tr h="69871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3595654"/>
                  </a:ext>
                </a:extLst>
              </a:tr>
              <a:tr h="69871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76032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A79F868A-630C-4299-8043-194F7E28FF37}"/>
              </a:ext>
            </a:extLst>
          </p:cNvPr>
          <p:cNvSpPr txBox="1"/>
          <p:nvPr/>
        </p:nvSpPr>
        <p:spPr>
          <a:xfrm>
            <a:off x="1144693" y="4072712"/>
            <a:ext cx="1775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Rows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E649C4-951B-4A6E-A063-61E0AB812998}"/>
              </a:ext>
            </a:extLst>
          </p:cNvPr>
          <p:cNvSpPr txBox="1"/>
          <p:nvPr/>
        </p:nvSpPr>
        <p:spPr>
          <a:xfrm>
            <a:off x="2763982" y="1647169"/>
            <a:ext cx="1775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Columns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D39039-27A2-4299-9309-8A3EA97B9DFC}"/>
              </a:ext>
            </a:extLst>
          </p:cNvPr>
          <p:cNvSpPr txBox="1"/>
          <p:nvPr/>
        </p:nvSpPr>
        <p:spPr>
          <a:xfrm>
            <a:off x="6310427" y="1487576"/>
            <a:ext cx="507353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Underlying most bivariate descriptions is an assumed relationship between independent (or explanatory or predictor) and dependent (or outcome) variables.</a:t>
            </a:r>
          </a:p>
          <a:p>
            <a:endParaRPr lang="en-GB" sz="2000" dirty="0"/>
          </a:p>
          <a:p>
            <a:r>
              <a:rPr lang="en-GB" sz="2000" dirty="0"/>
              <a:t>We are assuming that one variable can help explain another (e.g. place of residence can explain satisfaction with one’s financial situation, rather than the other way around.</a:t>
            </a:r>
          </a:p>
          <a:p>
            <a:endParaRPr lang="en-GB" sz="2000" dirty="0"/>
          </a:p>
          <a:p>
            <a:r>
              <a:rPr lang="en-GB" sz="2000" dirty="0"/>
              <a:t>More often than not, the direction of the relationship (i.e. which one is the independent and dependent variable) is less straightforward and a matter of choice for the researcher derived from theory.</a:t>
            </a:r>
          </a:p>
        </p:txBody>
      </p:sp>
    </p:spTree>
    <p:extLst>
      <p:ext uri="{BB962C8B-B14F-4D97-AF65-F5344CB8AC3E}">
        <p14:creationId xmlns:p14="http://schemas.microsoft.com/office/powerpoint/2010/main" val="3011893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Right 3">
            <a:extLst>
              <a:ext uri="{FF2B5EF4-FFF2-40B4-BE49-F238E27FC236}">
                <a16:creationId xmlns:a16="http://schemas.microsoft.com/office/drawing/2014/main" id="{F10DEB46-1089-4DB0-9D46-DB261134DE74}"/>
              </a:ext>
            </a:extLst>
          </p:cNvPr>
          <p:cNvSpPr/>
          <p:nvPr/>
        </p:nvSpPr>
        <p:spPr>
          <a:xfrm>
            <a:off x="1144693" y="3047370"/>
            <a:ext cx="1930400" cy="1348508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GB" sz="1867" b="1" kern="0" dirty="0">
                <a:solidFill>
                  <a:schemeClr val="bg1"/>
                </a:solidFill>
                <a:latin typeface="Arial"/>
                <a:sym typeface="Arial"/>
              </a:rPr>
              <a:t>Dependent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9F868A-630C-4299-8043-194F7E28FF37}"/>
              </a:ext>
            </a:extLst>
          </p:cNvPr>
          <p:cNvSpPr txBox="1"/>
          <p:nvPr/>
        </p:nvSpPr>
        <p:spPr>
          <a:xfrm>
            <a:off x="1144693" y="4072712"/>
            <a:ext cx="1775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Y-axis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E649C4-951B-4A6E-A063-61E0AB812998}"/>
              </a:ext>
            </a:extLst>
          </p:cNvPr>
          <p:cNvSpPr txBox="1"/>
          <p:nvPr/>
        </p:nvSpPr>
        <p:spPr>
          <a:xfrm>
            <a:off x="2947505" y="5358223"/>
            <a:ext cx="1775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X-axis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6669D02-D0C3-4EC8-8F3C-A5294E2B460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567" y="2083217"/>
            <a:ext cx="2762433" cy="2574635"/>
          </a:xfrm>
          <a:prstGeom prst="rect">
            <a:avLst/>
          </a:prstGeom>
          <a:noFill/>
        </p:spPr>
      </p:pic>
      <p:sp>
        <p:nvSpPr>
          <p:cNvPr id="6" name="Arrow: Up 5">
            <a:extLst>
              <a:ext uri="{FF2B5EF4-FFF2-40B4-BE49-F238E27FC236}">
                <a16:creationId xmlns:a16="http://schemas.microsoft.com/office/drawing/2014/main" id="{E0C07184-B427-4031-86AE-735CAAAD0845}"/>
              </a:ext>
            </a:extLst>
          </p:cNvPr>
          <p:cNvSpPr/>
          <p:nvPr/>
        </p:nvSpPr>
        <p:spPr>
          <a:xfrm>
            <a:off x="3075093" y="4719043"/>
            <a:ext cx="3327474" cy="1231591"/>
          </a:xfrm>
          <a:prstGeom prst="upArrow">
            <a:avLst>
              <a:gd name="adj1" fmla="val 50000"/>
              <a:gd name="adj2" fmla="val 52251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bg1"/>
                </a:solidFill>
              </a:rPr>
              <a:t>Independent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9A07CA7-119F-4413-B039-CF91724F6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Dependent and independent variables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0CFF98-671A-ED95-2076-9810F4107B7D}"/>
              </a:ext>
            </a:extLst>
          </p:cNvPr>
          <p:cNvSpPr txBox="1"/>
          <p:nvPr/>
        </p:nvSpPr>
        <p:spPr>
          <a:xfrm>
            <a:off x="6420823" y="1367133"/>
            <a:ext cx="507353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Underlying most bivariate descriptions is an assumed relationship between independent (or explanatory or predictor) and dependent (or outcome) variables.</a:t>
            </a:r>
          </a:p>
          <a:p>
            <a:endParaRPr lang="en-GB" sz="2000" dirty="0"/>
          </a:p>
          <a:p>
            <a:r>
              <a:rPr lang="en-GB" sz="2000" dirty="0"/>
              <a:t>We are assuming that one variable can help explain another (e.g. place of residence can explain satisfaction with one’s financial situation, rather than the other way around.</a:t>
            </a:r>
          </a:p>
          <a:p>
            <a:endParaRPr lang="en-GB" sz="2000" dirty="0"/>
          </a:p>
          <a:p>
            <a:r>
              <a:rPr lang="en-GB" sz="2000" dirty="0"/>
              <a:t>More often than not, the direction of the relationship (i.e. which one is the independent and dependent variable) is less straightforward and a matter of choice for the researcher derived from theory.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EFCF06-D411-A722-FB83-9BAADEA77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65EA3-87D8-41D6-BB2F-745A1B169621}" type="datetimeyyyy">
              <a:rPr lang="en-US" smtClean="0"/>
              <a:t>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157AD-BEDE-ED2A-93B1-192C0B0BA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7ED8377-00C8-B2EB-5191-1A0960E47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9930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2C10D394-C9B2-B03C-4136-7B6EEA8FF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4452" y="1762886"/>
            <a:ext cx="6218753" cy="2077593"/>
          </a:xfrm>
        </p:spPr>
        <p:txBody>
          <a:bodyPr/>
          <a:lstStyle/>
          <a:p>
            <a:r>
              <a:rPr lang="en-GB" dirty="0"/>
              <a:t>Is income inequality associated with social trust?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970186A7-EA5C-A9A6-00C2-C2344CB3E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E9903-083B-4413-9837-56F449AC5907}" type="datetimeyyyy">
              <a:rPr lang="en-US" smtClean="0"/>
              <a:t>2025</a:t>
            </a:fld>
            <a:endParaRPr lang="en-GB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E5130C6E-0065-E34B-BE45-C2C68B3C5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F9A7185-82FE-CA4A-924B-4CC133CB6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3596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“The spirit level” (2010)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Comparisons and Associations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C5EF2332-01BF-834F-8236-50238282D533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1026" name="Picture 2" descr="The Spirit Level: Why Equality is Better for Everyone: Amazon.co.uk:  Pickett, Kate, Wilkinson, Richard: 9780241954294: Books">
            <a:extLst>
              <a:ext uri="{FF2B5EF4-FFF2-40B4-BE49-F238E27FC236}">
                <a16:creationId xmlns:a16="http://schemas.microsoft.com/office/drawing/2014/main" id="{A76EC4F5-D491-B613-8EA8-7A7CE063F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0414" y="1308934"/>
            <a:ext cx="3086076" cy="4725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BC206A0-F9E8-E772-3BA8-FFF1485264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7305" y="1308934"/>
            <a:ext cx="4979165" cy="472537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CAB09A-CAE0-2B37-AEB6-BF261E861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B3BC3-AD97-49D8-9F75-5D990275D089}" type="datetimeyyyy">
              <a:rPr lang="en-US" smtClean="0"/>
              <a:t>2025</a:t>
            </a:fld>
            <a:endParaRPr lang="en-GB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“The spirit level” (2010)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Comparisons and Associations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C5EF2332-01BF-834F-8236-50238282D533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90DE78-5D91-9447-BF0B-96D4A9DBC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6418" y="1394949"/>
            <a:ext cx="5820508" cy="468479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0CD88-1F17-95EB-326D-BCCCA23D5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7C739-674D-458F-A226-F2800BABE93F}" type="datetimeyyyy">
              <a:rPr lang="en-US" smtClean="0"/>
              <a:t>2025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6731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“The spirit level” (2010)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Comparisons and Associations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C5EF2332-01BF-834F-8236-50238282D533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C67004-7023-2934-B9CC-E419109BD8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2749" y="1463550"/>
            <a:ext cx="5846502" cy="4730865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73E566-9A1A-C61D-52A1-B974D3DFE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F1563-8871-4053-9BA8-C294CA0E871F}" type="datetimeyyyy">
              <a:rPr lang="en-US" smtClean="0"/>
              <a:t>2025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0649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dirty="0"/>
              <a:t>“The spirit level” (2010)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Comparisons and Associations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C5EF2332-01BF-834F-8236-50238282D533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2643B-9242-A79A-A0DD-3F052DEA5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EC769-CC85-474C-87BC-6D90C6CDA6BF}" type="datetimeyyyy">
              <a:rPr lang="en-US" smtClean="0"/>
              <a:t>2025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939899-AAC6-7F95-E223-0F6C6CCD05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6738" y="1198179"/>
            <a:ext cx="2585212" cy="48279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A75667C-EB3D-782B-21C4-3B79C3A32C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1527863"/>
            <a:ext cx="3086847" cy="205789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9EB5CC9-0046-0415-85AB-2927315EF7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915444"/>
            <a:ext cx="3086847" cy="2057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811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“The spirit level” (2010)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Comparisons and Associations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C5EF2332-01BF-834F-8236-50238282D533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CD17F-A726-D793-29D0-2E3448354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07E3B-ADA0-466B-A48B-F88C49BA2A2F}" type="datetimeyyyy">
              <a:rPr lang="en-US" smtClean="0"/>
              <a:t>2025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1CD5BA-6BF3-8FB9-CA58-B2F7781915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1198179"/>
            <a:ext cx="7411709" cy="4941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840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4060982-6EE3-A8F1-75FE-C4BDB2FF3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6000" b="1" dirty="0"/>
              <a:t>Week 8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12B5B6-7C9E-9DE5-8D2C-13D42F1FB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Comparisons and Associations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4BC908-4805-889D-BE4F-455E3A449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F49CC-8A5A-2FB3-FD34-139202D1D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2</a:t>
            </a:fld>
            <a:endParaRPr lang="en-GB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7DF13B-E798-0B03-A01C-3CC9B2D9B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512CF-A77F-4E47-9FDF-B35245022CEE}" type="datetimeyyyy">
              <a:rPr lang="en-US" smtClean="0"/>
              <a:t>2025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4591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“The spirit level” (2010)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Comparisons and Associations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C5EF2332-01BF-834F-8236-50238282D533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EA9218-BB63-33C9-B08B-B6CABB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A93C1-521F-42BD-8411-15A176920E8F}" type="datetimeyyyy">
              <a:rPr lang="en-US" smtClean="0"/>
              <a:t>2025</a:t>
            </a:fld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010E7E-0D49-8A47-3DE4-24EA1F744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817" y="1388123"/>
            <a:ext cx="9578516" cy="4786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163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“The spirit level” (2010)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Comparisons and Associations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C5EF2332-01BF-834F-8236-50238282D533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7D0D08-11B1-A56F-C7A2-350545685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AC37F-A66A-4689-85B7-1C5434201267}" type="datetimeyyyy">
              <a:rPr lang="en-US" smtClean="0"/>
              <a:t>2025</a:t>
            </a:fld>
            <a:endParaRPr lang="en-GB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FF6AEBF-3C9F-1D8C-C9BC-CF9CA7B373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7264640"/>
              </p:ext>
            </p:extLst>
          </p:nvPr>
        </p:nvGraphicFramePr>
        <p:xfrm>
          <a:off x="1732699" y="1320529"/>
          <a:ext cx="6776290" cy="4776068"/>
        </p:xfrm>
        <a:graphic>
          <a:graphicData uri="http://schemas.openxmlformats.org/drawingml/2006/table">
            <a:tbl>
              <a:tblPr/>
              <a:tblGrid>
                <a:gridCol w="1355258">
                  <a:extLst>
                    <a:ext uri="{9D8B030D-6E8A-4147-A177-3AD203B41FA5}">
                      <a16:colId xmlns:a16="http://schemas.microsoft.com/office/drawing/2014/main" val="2093583531"/>
                    </a:ext>
                  </a:extLst>
                </a:gridCol>
                <a:gridCol w="1355258">
                  <a:extLst>
                    <a:ext uri="{9D8B030D-6E8A-4147-A177-3AD203B41FA5}">
                      <a16:colId xmlns:a16="http://schemas.microsoft.com/office/drawing/2014/main" val="30603563"/>
                    </a:ext>
                  </a:extLst>
                </a:gridCol>
                <a:gridCol w="1355258">
                  <a:extLst>
                    <a:ext uri="{9D8B030D-6E8A-4147-A177-3AD203B41FA5}">
                      <a16:colId xmlns:a16="http://schemas.microsoft.com/office/drawing/2014/main" val="260054281"/>
                    </a:ext>
                  </a:extLst>
                </a:gridCol>
                <a:gridCol w="1355258">
                  <a:extLst>
                    <a:ext uri="{9D8B030D-6E8A-4147-A177-3AD203B41FA5}">
                      <a16:colId xmlns:a16="http://schemas.microsoft.com/office/drawing/2014/main" val="3835928069"/>
                    </a:ext>
                  </a:extLst>
                </a:gridCol>
                <a:gridCol w="1355258">
                  <a:extLst>
                    <a:ext uri="{9D8B030D-6E8A-4147-A177-3AD203B41FA5}">
                      <a16:colId xmlns:a16="http://schemas.microsoft.com/office/drawing/2014/main" val="2019238579"/>
                    </a:ext>
                  </a:extLst>
                </a:gridCol>
              </a:tblGrid>
              <a:tr h="253257">
                <a:tc gridSpan="5"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 i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Pearson's Correlations</a:t>
                      </a: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</a:p>
                  </a:txBody>
                  <a:tcPr marL="59590" marR="62073" marT="37244" marB="3724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0521840"/>
                  </a:ext>
                </a:extLst>
              </a:tr>
              <a:tr h="216014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487" marR="74487" marT="18622" marB="1862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9590" marR="59590" marT="18622" marB="1862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487" marR="74487" marT="18622" marB="1862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Pearson's r</a:t>
                      </a:r>
                    </a:p>
                  </a:txBody>
                  <a:tcPr marL="74487" marR="74487" marT="18622" marB="1862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</a:t>
                      </a:r>
                    </a:p>
                  </a:txBody>
                  <a:tcPr marL="74487" marR="74487" marT="18622" marB="1862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4599588"/>
                  </a:ext>
                </a:extLst>
              </a:tr>
              <a:tr h="26443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S80S20</a:t>
                      </a:r>
                    </a:p>
                  </a:txBody>
                  <a:tcPr marL="74487" marR="74487" marT="67039" marB="1862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74487" marR="74487" marT="67039" marB="1862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Trust</a:t>
                      </a:r>
                    </a:p>
                  </a:txBody>
                  <a:tcPr marL="74487" marR="74487" marT="67039" marB="1862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-0.664</a:t>
                      </a:r>
                    </a:p>
                  </a:txBody>
                  <a:tcPr marL="74487" marR="74487" marT="67039" marB="1862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5.477×10</a:t>
                      </a:r>
                      <a:r>
                        <a:rPr lang="en-GB" sz="1200" b="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-4</a:t>
                      </a: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</a:p>
                  </a:txBody>
                  <a:tcPr marL="74487" marR="74487" marT="67039" marB="1862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8203870"/>
                  </a:ext>
                </a:extLst>
              </a:tr>
              <a:tr h="203599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S80S20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Life expectancy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-0.439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3.608×10</a:t>
                      </a:r>
                      <a:r>
                        <a:rPr lang="en-GB" sz="1200" b="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</a:t>
                      </a: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3984781"/>
                  </a:ext>
                </a:extLst>
              </a:tr>
              <a:tr h="203599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S80S20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Infant mortality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0.421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4.545×10</a:t>
                      </a:r>
                      <a:r>
                        <a:rPr lang="en-GB" sz="1200" b="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</a:t>
                      </a: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2307136"/>
                  </a:ext>
                </a:extLst>
              </a:tr>
              <a:tr h="203599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S80S20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Homicides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0.466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2.498×10</a:t>
                      </a:r>
                      <a:r>
                        <a:rPr lang="en-GB" sz="1200" b="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</a:t>
                      </a: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495427"/>
                  </a:ext>
                </a:extLst>
              </a:tr>
              <a:tr h="382369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S80S20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Imprisonment (log)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0.749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3.855×10</a:t>
                      </a:r>
                      <a:r>
                        <a:rPr lang="en-GB" sz="1200" b="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-5</a:t>
                      </a: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4492223"/>
                  </a:ext>
                </a:extLst>
              </a:tr>
              <a:tr h="203599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Trust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Life expectancy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0.170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4.375×10</a:t>
                      </a:r>
                      <a:r>
                        <a:rPr lang="en-GB" sz="1200" b="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</a:t>
                      </a: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367383"/>
                  </a:ext>
                </a:extLst>
              </a:tr>
              <a:tr h="203599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Trust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Infant mortality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-0.261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2.291×10</a:t>
                      </a:r>
                      <a:r>
                        <a:rPr lang="en-GB" sz="1200" b="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</a:t>
                      </a: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4417881"/>
                  </a:ext>
                </a:extLst>
              </a:tr>
              <a:tr h="203599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Trust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Homicides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-0.205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3.477×10</a:t>
                      </a:r>
                      <a:r>
                        <a:rPr lang="en-GB" sz="1200" b="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</a:t>
                      </a: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866829"/>
                  </a:ext>
                </a:extLst>
              </a:tr>
              <a:tr h="382369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Trust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Imprisonment (log)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-0.358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9.390×10</a:t>
                      </a:r>
                      <a:r>
                        <a:rPr lang="en-GB" sz="1200" b="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</a:t>
                      </a: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4046262"/>
                  </a:ext>
                </a:extLst>
              </a:tr>
              <a:tr h="203599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Life expectancy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Infant mortality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-0.593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2.859×10</a:t>
                      </a:r>
                      <a:r>
                        <a:rPr lang="en-GB" sz="1200" b="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-3</a:t>
                      </a: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8571041"/>
                  </a:ext>
                </a:extLst>
              </a:tr>
              <a:tr h="203599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Life expectancy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Homicides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-0.415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4.921×10</a:t>
                      </a:r>
                      <a:r>
                        <a:rPr lang="en-GB" sz="1200" b="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</a:t>
                      </a: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6171396"/>
                  </a:ext>
                </a:extLst>
              </a:tr>
              <a:tr h="382369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Life expectancy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Imprisonment (log)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-0.302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1.614×10</a:t>
                      </a:r>
                      <a:r>
                        <a:rPr lang="en-GB" sz="1200" b="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</a:t>
                      </a: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4536661"/>
                  </a:ext>
                </a:extLst>
              </a:tr>
              <a:tr h="203599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Infant mortality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Homicides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0.472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2.307×10</a:t>
                      </a:r>
                      <a:r>
                        <a:rPr lang="en-GB" sz="1200" b="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</a:t>
                      </a: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8180197"/>
                  </a:ext>
                </a:extLst>
              </a:tr>
              <a:tr h="382369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Infant mortality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Imprisonment (log)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0.380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7.335×10</a:t>
                      </a:r>
                      <a:r>
                        <a:rPr lang="en-GB" sz="1200" b="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</a:t>
                      </a: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09874"/>
                  </a:ext>
                </a:extLst>
              </a:tr>
              <a:tr h="382369">
                <a:tc>
                  <a:txBody>
                    <a:bodyPr/>
                    <a:lstStyle/>
                    <a:p>
                      <a:pPr algn="l">
                        <a:spcAft>
                          <a:spcPts val="720"/>
                        </a:spcAft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Homicides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720"/>
                        </a:spcAft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720"/>
                        </a:spcAft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Imprisonment (log)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720"/>
                        </a:spcAft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0.644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720"/>
                        </a:spcAft>
                        <a:buNone/>
                      </a:pP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9.090×10</a:t>
                      </a:r>
                      <a:r>
                        <a:rPr lang="en-GB" sz="1200" b="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-4</a:t>
                      </a:r>
                      <a:r>
                        <a:rPr lang="en-GB" sz="1200" b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5114162"/>
                  </a:ext>
                </a:extLst>
              </a:tr>
              <a:tr h="203599">
                <a:tc gridSpan="5">
                  <a:txBody>
                    <a:bodyPr/>
                    <a:lstStyle/>
                    <a:p>
                      <a:pPr algn="r">
                        <a:buNone/>
                      </a:pPr>
                      <a:endParaRPr lang="en-GB" sz="1200" b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4487" marR="74487" marT="6207" marB="186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2754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3760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F2CBA3A-E59C-1E5C-37CA-CD0F1E185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36F7FD2-53FA-4A51-9681-6FC5C896006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1-3pm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334B-2A42-251C-845C-1CED23366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B07DE-4FD6-4257-A590-7FE39EB05791}" type="datetimeyyyy">
              <a:rPr lang="en-US" smtClean="0"/>
              <a:t>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848055-4F62-3048-C4D2-554FF0041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535960-24E1-CFDC-22DF-A828C2B2C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pPr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129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AE4DB1-6B08-6AEB-B597-8064268FD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3E5A9-8248-448D-B582-A60BAB2205BC}" type="datetimeyyyy">
              <a:rPr lang="en-US" smtClean="0"/>
              <a:t>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F2723A-2C1C-2AB6-3420-9BD762F76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AFD3A0-9074-636F-30B6-C6C650C3F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/>
          <a:lstStyle/>
          <a:p>
            <a:fld id="{9FAA51BB-2FC0-4DB8-B50E-F52D50E733B6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8093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CA108-CB1D-5541-DFA5-C4B6F5FB8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Assignment Questions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0E86ADC-9F29-16A6-FCC9-F4480732B5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A.  Are </a:t>
            </a:r>
            <a:r>
              <a:rPr lang="en-GB" b="1" dirty="0"/>
              <a:t>religious</a:t>
            </a:r>
            <a:r>
              <a:rPr lang="en-GB" dirty="0"/>
              <a:t> people more </a:t>
            </a:r>
            <a:r>
              <a:rPr lang="en-GB" b="1" dirty="0"/>
              <a:t>satisfied</a:t>
            </a:r>
            <a:r>
              <a:rPr lang="en-GB" dirty="0"/>
              <a:t> with life?</a:t>
            </a:r>
          </a:p>
          <a:p>
            <a:r>
              <a:rPr lang="en-GB" dirty="0"/>
              <a:t>B.  Are </a:t>
            </a:r>
            <a:r>
              <a:rPr lang="en-GB" b="1" dirty="0"/>
              <a:t>older</a:t>
            </a:r>
            <a:r>
              <a:rPr lang="en-GB" dirty="0"/>
              <a:t> people more likely to see the </a:t>
            </a:r>
            <a:r>
              <a:rPr lang="en-GB" b="1" dirty="0"/>
              <a:t>death penalty as justifiable</a:t>
            </a:r>
            <a:r>
              <a:rPr lang="en-GB" dirty="0"/>
              <a:t>?</a:t>
            </a:r>
          </a:p>
          <a:p>
            <a:r>
              <a:rPr lang="en-GB" dirty="0"/>
              <a:t>C.  What </a:t>
            </a:r>
            <a:r>
              <a:rPr lang="en-GB" b="1" dirty="0"/>
              <a:t>factors</a:t>
            </a:r>
            <a:r>
              <a:rPr lang="en-GB" dirty="0"/>
              <a:t> are associated with </a:t>
            </a:r>
            <a:r>
              <a:rPr lang="en-GB" b="1" dirty="0"/>
              <a:t>opinions about future European Union enlargement </a:t>
            </a:r>
            <a:r>
              <a:rPr lang="en-GB" dirty="0"/>
              <a:t>among Europeans?</a:t>
            </a:r>
          </a:p>
          <a:p>
            <a:r>
              <a:rPr lang="en-GB" dirty="0"/>
              <a:t>D.  Is higher </a:t>
            </a:r>
            <a:r>
              <a:rPr lang="en-GB" b="1" dirty="0"/>
              <a:t>internet use </a:t>
            </a:r>
            <a:r>
              <a:rPr lang="en-GB" dirty="0"/>
              <a:t>associated with stronger </a:t>
            </a:r>
            <a:r>
              <a:rPr lang="en-GB" b="1" dirty="0"/>
              <a:t>anti-immigrant sentiments</a:t>
            </a:r>
            <a:r>
              <a:rPr lang="en-GB" dirty="0"/>
              <a:t>?</a:t>
            </a:r>
          </a:p>
          <a:p>
            <a:r>
              <a:rPr lang="en-GB" dirty="0"/>
              <a:t>E.  How does </a:t>
            </a:r>
            <a:r>
              <a:rPr lang="en-GB" b="1" dirty="0"/>
              <a:t>victimisation</a:t>
            </a:r>
            <a:r>
              <a:rPr lang="en-GB" dirty="0"/>
              <a:t> relate to </a:t>
            </a:r>
            <a:r>
              <a:rPr lang="en-GB" b="1" dirty="0"/>
              <a:t>trust in the police</a:t>
            </a:r>
            <a:r>
              <a:rPr lang="en-GB" dirty="0"/>
              <a:t>?</a:t>
            </a:r>
          </a:p>
          <a:p>
            <a:r>
              <a:rPr lang="en-GB" dirty="0"/>
              <a:t>F.  What </a:t>
            </a:r>
            <a:r>
              <a:rPr lang="en-GB" b="1" dirty="0"/>
              <a:t>factors</a:t>
            </a:r>
            <a:r>
              <a:rPr lang="en-GB" dirty="0"/>
              <a:t> are associated with </a:t>
            </a:r>
            <a:r>
              <a:rPr lang="en-GB" b="1" dirty="0"/>
              <a:t>belief in life after death</a:t>
            </a:r>
            <a:r>
              <a:rPr lang="en-GB" dirty="0"/>
              <a:t>?</a:t>
            </a:r>
          </a:p>
          <a:p>
            <a:r>
              <a:rPr lang="en-GB" dirty="0"/>
              <a:t>G.  Are government/public </a:t>
            </a:r>
            <a:r>
              <a:rPr lang="en-GB" b="1" dirty="0"/>
              <a:t>sector</a:t>
            </a:r>
            <a:r>
              <a:rPr lang="en-GB" dirty="0"/>
              <a:t> employees more inclined to </a:t>
            </a:r>
            <a:r>
              <a:rPr lang="en-GB" b="1" dirty="0"/>
              <a:t>perceive higher levels of corruption</a:t>
            </a:r>
            <a:r>
              <a:rPr lang="en-GB" dirty="0"/>
              <a:t> than those working in the private sector?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B2AC9-C062-ACDA-78EB-2E5B2DF3B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AA58D7-3FC7-1868-4188-EE9D3329F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3</a:t>
            </a:fld>
            <a:endParaRPr lang="en-GB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F50875-77B6-7B50-6789-FC1B56491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2AB8D-F27B-45C4-A3C3-1397CC759085}" type="datetimeyyyy">
              <a:rPr lang="en-US" smtClean="0"/>
              <a:t>2025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1853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9201D-2A10-AAC3-1006-C86286DC0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Variable types (review)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D68425-0661-96D9-7968-6D84B2193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14189-6EC5-4538-962A-EAC535AAF1EF}" type="datetimeyyyy">
              <a:rPr lang="en-US" smtClean="0"/>
              <a:t>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094F2C-CF60-62B4-F1A2-1FA4B8ED3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153079-52E8-3CBE-35A8-A200B180E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4</a:t>
            </a:fld>
            <a:endParaRPr lang="en-GB"/>
          </a:p>
        </p:txBody>
      </p:sp>
      <p:pic>
        <p:nvPicPr>
          <p:cNvPr id="6" name="Picture 2" descr="Image result for likert scale smiley faces">
            <a:extLst>
              <a:ext uri="{FF2B5EF4-FFF2-40B4-BE49-F238E27FC236}">
                <a16:creationId xmlns:a16="http://schemas.microsoft.com/office/drawing/2014/main" id="{82FD8197-AD3F-4E46-8396-3CB8693B1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1196" y="2964948"/>
            <a:ext cx="4485856" cy="1155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092435-6B9D-42CE-9942-D45DCDFEF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1194" y="4446040"/>
            <a:ext cx="4485855" cy="12729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898E259-4F4F-4490-8628-7C470BE519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8720" y="1519864"/>
            <a:ext cx="3740269" cy="12227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CFE870A-DE02-462E-B98D-FCDDFE3CE2F9}"/>
              </a:ext>
            </a:extLst>
          </p:cNvPr>
          <p:cNvSpPr txBox="1"/>
          <p:nvPr/>
        </p:nvSpPr>
        <p:spPr>
          <a:xfrm>
            <a:off x="2638070" y="1812267"/>
            <a:ext cx="19642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Calibri" panose="020F0502020204030204" pitchFamily="34" charset="0"/>
                <a:cs typeface="Calibri" panose="020F0502020204030204" pitchFamily="34" charset="0"/>
              </a:rPr>
              <a:t>Categorical</a:t>
            </a:r>
            <a:r>
              <a:rPr 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</a:p>
          <a:p>
            <a:r>
              <a:rPr 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Nominal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BA844F-925A-482F-AEA6-A1C19BC2B721}"/>
              </a:ext>
            </a:extLst>
          </p:cNvPr>
          <p:cNvSpPr txBox="1"/>
          <p:nvPr/>
        </p:nvSpPr>
        <p:spPr>
          <a:xfrm>
            <a:off x="2610371" y="3251473"/>
            <a:ext cx="1850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Calibri" panose="020F0502020204030204" pitchFamily="34" charset="0"/>
                <a:cs typeface="Calibri" panose="020F0502020204030204" pitchFamily="34" charset="0"/>
              </a:rPr>
              <a:t>Categorical</a:t>
            </a:r>
            <a:r>
              <a:rPr 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</a:p>
          <a:p>
            <a:r>
              <a:rPr 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Ordinal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3B7E98-6E18-4358-B76C-CC893A991317}"/>
              </a:ext>
            </a:extLst>
          </p:cNvPr>
          <p:cNvSpPr txBox="1"/>
          <p:nvPr/>
        </p:nvSpPr>
        <p:spPr>
          <a:xfrm>
            <a:off x="2610371" y="4810147"/>
            <a:ext cx="1850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Calibri" panose="020F0502020204030204" pitchFamily="34" charset="0"/>
                <a:cs typeface="Calibri" panose="020F0502020204030204" pitchFamily="34" charset="0"/>
              </a:rPr>
              <a:t>Scale</a:t>
            </a:r>
          </a:p>
        </p:txBody>
      </p:sp>
    </p:spTree>
    <p:extLst>
      <p:ext uri="{BB962C8B-B14F-4D97-AF65-F5344CB8AC3E}">
        <p14:creationId xmlns:p14="http://schemas.microsoft.com/office/powerpoint/2010/main" val="36723516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5F401-650A-7724-809A-D7F7C823E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b="1" dirty="0"/>
              <a:t>Contingency tables </a:t>
            </a:r>
            <a:r>
              <a:rPr lang="en-GB" sz="4000" dirty="0"/>
              <a:t>(crosstabulation)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BFD96-8EE6-C88E-D622-48A8847362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745" y="1477880"/>
            <a:ext cx="4715587" cy="4681181"/>
          </a:xfrm>
        </p:spPr>
        <p:txBody>
          <a:bodyPr>
            <a:normAutofit fontScale="92500" lnSpcReduction="10000"/>
          </a:bodyPr>
          <a:lstStyle/>
          <a:p>
            <a:r>
              <a:rPr lang="en-GB" sz="2800" dirty="0"/>
              <a:t>Cross-tabulations are tables that show the relationship between two variables.</a:t>
            </a:r>
            <a:br>
              <a:rPr lang="en-GB" sz="2800" dirty="0"/>
            </a:br>
            <a:br>
              <a:rPr lang="en-GB" sz="2800" dirty="0"/>
            </a:br>
            <a:r>
              <a:rPr lang="en-GB" sz="2800" dirty="0"/>
              <a:t>They are also called contingency tables or joint frequency tables; or “cross-tabs” for short.</a:t>
            </a:r>
            <a:br>
              <a:rPr lang="en-GB" sz="2800" dirty="0"/>
            </a:br>
            <a:br>
              <a:rPr lang="en-GB" sz="2800" dirty="0"/>
            </a:br>
            <a:r>
              <a:rPr lang="en-GB" sz="2800" dirty="0"/>
              <a:t>Cross-tabulations are essentially a series of side-by-side frequency tables. They present a frequency distribution of one variable for each category of another variable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CB0165-AE03-CB07-C59D-493796355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2C0A1-D086-438B-A5EA-890E0726B1F6}" type="datetimeyyyy">
              <a:rPr lang="en-US" smtClean="0"/>
              <a:t>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26A6E8-4549-A3AF-D995-09DB17D5C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9D638-2006-5EC8-0C72-DFF075A9C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pPr/>
              <a:t>5</a:t>
            </a:fld>
            <a:endParaRPr lang="en-GB" dirty="0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E1EDB5D5-6FDA-BB3B-AAF4-D36B918EE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1714" y="1295959"/>
            <a:ext cx="3150582" cy="1202863"/>
          </a:xfrm>
          <a:prstGeom prst="rect">
            <a:avLst/>
          </a:prstGeom>
        </p:spPr>
      </p:pic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709C734D-B7AD-7A17-5C24-48BFDF89B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084898" y="3590594"/>
            <a:ext cx="3063217" cy="1041010"/>
          </a:xfrm>
          <a:prstGeom prst="rect">
            <a:avLst/>
          </a:prstGeom>
        </p:spPr>
      </p:pic>
      <p:graphicFrame>
        <p:nvGraphicFramePr>
          <p:cNvPr id="9" name="Table 7">
            <a:extLst>
              <a:ext uri="{FF2B5EF4-FFF2-40B4-BE49-F238E27FC236}">
                <a16:creationId xmlns:a16="http://schemas.microsoft.com/office/drawing/2014/main" id="{37D5BF8E-0193-E1A5-D2CA-07C41652D2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8239499"/>
              </p:ext>
            </p:extLst>
          </p:nvPr>
        </p:nvGraphicFramePr>
        <p:xfrm>
          <a:off x="7301714" y="2660161"/>
          <a:ext cx="3038040" cy="29018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2680">
                  <a:extLst>
                    <a:ext uri="{9D8B030D-6E8A-4147-A177-3AD203B41FA5}">
                      <a16:colId xmlns:a16="http://schemas.microsoft.com/office/drawing/2014/main" val="1131331659"/>
                    </a:ext>
                  </a:extLst>
                </a:gridCol>
                <a:gridCol w="1012680">
                  <a:extLst>
                    <a:ext uri="{9D8B030D-6E8A-4147-A177-3AD203B41FA5}">
                      <a16:colId xmlns:a16="http://schemas.microsoft.com/office/drawing/2014/main" val="3968625002"/>
                    </a:ext>
                  </a:extLst>
                </a:gridCol>
                <a:gridCol w="1012680">
                  <a:extLst>
                    <a:ext uri="{9D8B030D-6E8A-4147-A177-3AD203B41FA5}">
                      <a16:colId xmlns:a16="http://schemas.microsoft.com/office/drawing/2014/main" val="2876576349"/>
                    </a:ext>
                  </a:extLst>
                </a:gridCol>
              </a:tblGrid>
              <a:tr h="967293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0419719"/>
                  </a:ext>
                </a:extLst>
              </a:tr>
              <a:tr h="967293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3595654"/>
                  </a:ext>
                </a:extLst>
              </a:tr>
              <a:tr h="967293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7603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4505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5F401-650A-7724-809A-D7F7C823E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b="1" dirty="0"/>
              <a:t>Contingency tables </a:t>
            </a:r>
            <a:r>
              <a:rPr lang="en-GB" sz="4000" dirty="0"/>
              <a:t>(crosstabulation)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BFD96-8EE6-C88E-D622-48A8847362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745" y="1477880"/>
            <a:ext cx="4715587" cy="4681181"/>
          </a:xfrm>
        </p:spPr>
        <p:txBody>
          <a:bodyPr>
            <a:normAutofit fontScale="92500" lnSpcReduction="10000"/>
          </a:bodyPr>
          <a:lstStyle/>
          <a:p>
            <a:r>
              <a:rPr lang="en-GB" sz="2800" dirty="0"/>
              <a:t>Cross-tabulations are tables that show the relationship between two variables.</a:t>
            </a:r>
            <a:br>
              <a:rPr lang="en-GB" sz="2800" dirty="0"/>
            </a:br>
            <a:br>
              <a:rPr lang="en-GB" sz="2800" dirty="0"/>
            </a:br>
            <a:r>
              <a:rPr lang="en-GB" sz="2800" dirty="0"/>
              <a:t>They are also called contingency tables or joint frequency tables; or “cross-tabs” for short.</a:t>
            </a:r>
            <a:br>
              <a:rPr lang="en-GB" sz="2800" dirty="0"/>
            </a:br>
            <a:br>
              <a:rPr lang="en-GB" sz="2800" dirty="0"/>
            </a:br>
            <a:r>
              <a:rPr lang="en-GB" sz="2800" dirty="0"/>
              <a:t>Cross-tabulations are essentially a series of side-by-side frequency tables. They present a frequency distribution of one variable for each category of another variable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CB0165-AE03-CB07-C59D-493796355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F7542-EE69-4A0B-B781-541E93470343}" type="datetimeyyyy">
              <a:rPr lang="en-US" smtClean="0"/>
              <a:t>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26A6E8-4549-A3AF-D995-09DB17D5C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9D638-2006-5EC8-0C72-DFF075A9C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pPr/>
              <a:t>6</a:t>
            </a:fld>
            <a:endParaRPr lang="en-GB" dirty="0"/>
          </a:p>
        </p:txBody>
      </p:sp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DB604764-DE1B-ECDD-1D85-A3D97E0F7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787026" y="3178620"/>
            <a:ext cx="3204107" cy="1439591"/>
          </a:xfrm>
          <a:prstGeom prst="rect">
            <a:avLst/>
          </a:prstGeom>
        </p:spPr>
      </p:pic>
      <p:graphicFrame>
        <p:nvGraphicFramePr>
          <p:cNvPr id="11" name="Table 7">
            <a:extLst>
              <a:ext uri="{FF2B5EF4-FFF2-40B4-BE49-F238E27FC236}">
                <a16:creationId xmlns:a16="http://schemas.microsoft.com/office/drawing/2014/main" id="{0F633F09-A7AC-CAC7-0326-C071E8A48A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0196211"/>
              </p:ext>
            </p:extLst>
          </p:nvPr>
        </p:nvGraphicFramePr>
        <p:xfrm>
          <a:off x="7273578" y="2457701"/>
          <a:ext cx="3259520" cy="30427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1904">
                  <a:extLst>
                    <a:ext uri="{9D8B030D-6E8A-4147-A177-3AD203B41FA5}">
                      <a16:colId xmlns:a16="http://schemas.microsoft.com/office/drawing/2014/main" val="1131331659"/>
                    </a:ext>
                  </a:extLst>
                </a:gridCol>
                <a:gridCol w="651904">
                  <a:extLst>
                    <a:ext uri="{9D8B030D-6E8A-4147-A177-3AD203B41FA5}">
                      <a16:colId xmlns:a16="http://schemas.microsoft.com/office/drawing/2014/main" val="3462202869"/>
                    </a:ext>
                  </a:extLst>
                </a:gridCol>
                <a:gridCol w="651904">
                  <a:extLst>
                    <a:ext uri="{9D8B030D-6E8A-4147-A177-3AD203B41FA5}">
                      <a16:colId xmlns:a16="http://schemas.microsoft.com/office/drawing/2014/main" val="3968625002"/>
                    </a:ext>
                  </a:extLst>
                </a:gridCol>
                <a:gridCol w="651904">
                  <a:extLst>
                    <a:ext uri="{9D8B030D-6E8A-4147-A177-3AD203B41FA5}">
                      <a16:colId xmlns:a16="http://schemas.microsoft.com/office/drawing/2014/main" val="2876576349"/>
                    </a:ext>
                  </a:extLst>
                </a:gridCol>
                <a:gridCol w="651904">
                  <a:extLst>
                    <a:ext uri="{9D8B030D-6E8A-4147-A177-3AD203B41FA5}">
                      <a16:colId xmlns:a16="http://schemas.microsoft.com/office/drawing/2014/main" val="960227336"/>
                    </a:ext>
                  </a:extLst>
                </a:gridCol>
              </a:tblGrid>
              <a:tr h="1014256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0419719"/>
                  </a:ext>
                </a:extLst>
              </a:tr>
              <a:tr h="1014256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3595654"/>
                  </a:ext>
                </a:extLst>
              </a:tr>
              <a:tr h="1014256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760327"/>
                  </a:ext>
                </a:extLst>
              </a:tr>
            </a:tbl>
          </a:graphicData>
        </a:graphic>
      </p:graphicFrame>
      <p:pic>
        <p:nvPicPr>
          <p:cNvPr id="12" name="Picture 2" descr="Image result for likert scale smiley faces">
            <a:extLst>
              <a:ext uri="{FF2B5EF4-FFF2-40B4-BE49-F238E27FC236}">
                <a16:creationId xmlns:a16="http://schemas.microsoft.com/office/drawing/2014/main" id="{1B195D9A-932A-0740-298C-DDD011D5A7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3578" y="1498904"/>
            <a:ext cx="3227243" cy="789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1397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3">
            <a:extLst>
              <a:ext uri="{FF2B5EF4-FFF2-40B4-BE49-F238E27FC236}">
                <a16:creationId xmlns:a16="http://schemas.microsoft.com/office/drawing/2014/main" id="{56BC2B75-09B9-4092-B01C-D2106A55B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One categorical and one Scale variable:</a:t>
            </a:r>
            <a:br>
              <a:rPr lang="en-GB" dirty="0"/>
            </a:br>
            <a:br>
              <a:rPr lang="en-GB" dirty="0"/>
            </a:br>
            <a:r>
              <a:rPr lang="en-GB" b="1" dirty="0"/>
              <a:t>Error-bar graph</a:t>
            </a:r>
            <a:br>
              <a:rPr lang="en-GB" dirty="0"/>
            </a:br>
            <a:br>
              <a:rPr lang="en-GB" dirty="0"/>
            </a:br>
            <a:br>
              <a:rPr lang="en-GB" dirty="0"/>
            </a:br>
            <a:r>
              <a:rPr lang="en-GB" b="1" dirty="0"/>
              <a:t>Box-plots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EDBBEA-F163-4B2F-BC6D-0A2F6D1E6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6004" y="1508922"/>
            <a:ext cx="4206241" cy="4448758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9E77290-7E9E-5817-7D8D-BEA0520F0718}"/>
              </a:ext>
            </a:extLst>
          </p:cNvPr>
          <p:cNvSpPr txBox="1">
            <a:spLocks/>
          </p:cNvSpPr>
          <p:nvPr/>
        </p:nvSpPr>
        <p:spPr>
          <a:xfrm>
            <a:off x="756745" y="1477880"/>
            <a:ext cx="4715587" cy="4681181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20000"/>
              <a:buFont typeface="Arial Narrow" panose="020B0606020202030204" pitchFamily="34" charset="0"/>
              <a:buChar char="●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10000"/>
              <a:buFont typeface="Courier New" panose="02070309020205020404" pitchFamily="49" charset="0"/>
              <a:buChar char="o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Box-plots or error-bar graphs are useful for visualising the relationship between a </a:t>
            </a:r>
            <a:r>
              <a:rPr lang="en-GB" i="1" dirty="0"/>
              <a:t>Scale</a:t>
            </a:r>
            <a:r>
              <a:rPr lang="en-GB" dirty="0"/>
              <a:t> and a </a:t>
            </a:r>
            <a:r>
              <a:rPr lang="en-GB" i="1" dirty="0"/>
              <a:t>Categorical</a:t>
            </a:r>
            <a:r>
              <a:rPr lang="en-GB" dirty="0"/>
              <a:t> type variable</a:t>
            </a:r>
          </a:p>
          <a:p>
            <a:r>
              <a:rPr lang="en-GB" dirty="0"/>
              <a:t>The plots will compare measures of central tendency and dispersion of the Scale-type variable across the categories of the categorical variable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4A15F7-0203-0008-F2B3-852F7B82A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56F26-0B0C-4D20-91E5-264799C8BA2C}" type="datetimeyyyy">
              <a:rPr lang="en-US" smtClean="0"/>
              <a:t>2025</a:t>
            </a:fld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955CDD1-8C99-4DB1-4890-D599F2108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2AA3AC6-03A2-D579-400D-222B3B86F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6848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3">
            <a:extLst>
              <a:ext uri="{FF2B5EF4-FFF2-40B4-BE49-F238E27FC236}">
                <a16:creationId xmlns:a16="http://schemas.microsoft.com/office/drawing/2014/main" id="{56BC2B75-09B9-4092-B01C-D2106A55B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One categorical and one Scale variable:</a:t>
            </a:r>
            <a:br>
              <a:rPr lang="en-GB" dirty="0"/>
            </a:br>
            <a:br>
              <a:rPr lang="en-GB" dirty="0"/>
            </a:br>
            <a:r>
              <a:rPr lang="en-GB" b="1" dirty="0"/>
              <a:t>Error-bar graph</a:t>
            </a:r>
            <a:br>
              <a:rPr lang="en-GB" dirty="0"/>
            </a:br>
            <a:br>
              <a:rPr lang="en-GB" dirty="0"/>
            </a:br>
            <a:br>
              <a:rPr lang="en-GB" dirty="0"/>
            </a:br>
            <a:r>
              <a:rPr lang="en-GB" b="1" dirty="0"/>
              <a:t>Box-plots</a:t>
            </a:r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9E77290-7E9E-5817-7D8D-BEA0520F0718}"/>
              </a:ext>
            </a:extLst>
          </p:cNvPr>
          <p:cNvSpPr txBox="1">
            <a:spLocks/>
          </p:cNvSpPr>
          <p:nvPr/>
        </p:nvSpPr>
        <p:spPr>
          <a:xfrm>
            <a:off x="756745" y="1477880"/>
            <a:ext cx="4715587" cy="4681181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20000"/>
              <a:buFont typeface="Arial Narrow" panose="020B0606020202030204" pitchFamily="34" charset="0"/>
              <a:buChar char="●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10000"/>
              <a:buFont typeface="Courier New" panose="02070309020205020404" pitchFamily="49" charset="0"/>
              <a:buChar char="o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Typically, box-plots depict the </a:t>
            </a:r>
            <a:r>
              <a:rPr lang="en-GB" i="1" dirty="0"/>
              <a:t>median</a:t>
            </a:r>
            <a:r>
              <a:rPr lang="en-GB" dirty="0"/>
              <a:t> value of the Scale variable, its </a:t>
            </a:r>
            <a:r>
              <a:rPr lang="en-GB" i="1" dirty="0"/>
              <a:t>Interquartile Range</a:t>
            </a:r>
            <a:r>
              <a:rPr lang="en-GB" dirty="0"/>
              <a:t>, the </a:t>
            </a:r>
            <a:r>
              <a:rPr lang="en-GB" i="1" dirty="0"/>
              <a:t>minimum</a:t>
            </a:r>
            <a:r>
              <a:rPr lang="en-GB" dirty="0"/>
              <a:t> and </a:t>
            </a:r>
            <a:r>
              <a:rPr lang="en-GB" i="1" dirty="0"/>
              <a:t>maximum</a:t>
            </a:r>
            <a:r>
              <a:rPr lang="en-GB" dirty="0"/>
              <a:t> values, and any </a:t>
            </a:r>
            <a:r>
              <a:rPr lang="en-GB" i="1" dirty="0"/>
              <a:t>outliers</a:t>
            </a:r>
          </a:p>
          <a:p>
            <a:endParaRPr lang="en-GB" i="1" dirty="0"/>
          </a:p>
          <a:p>
            <a:r>
              <a:rPr lang="en-GB" dirty="0"/>
              <a:t>What are these (again)?</a:t>
            </a:r>
          </a:p>
        </p:txBody>
      </p:sp>
      <p:pic>
        <p:nvPicPr>
          <p:cNvPr id="5" name="Picture 4" descr="A diagram of a number of individuals&#10;&#10;Description automatically generated with medium confidence">
            <a:extLst>
              <a:ext uri="{FF2B5EF4-FFF2-40B4-BE49-F238E27FC236}">
                <a16:creationId xmlns:a16="http://schemas.microsoft.com/office/drawing/2014/main" id="{C19A1C8A-FFFC-7150-F54B-519669594E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4761" y="2067950"/>
            <a:ext cx="5939438" cy="2969719"/>
          </a:xfrm>
          <a:prstGeom prst="rect">
            <a:avLst/>
          </a:pr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B49659-3908-5A67-4115-718D4BEEB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EC74F-5D2A-4FC0-B37F-B6F23BF30C6B}" type="datetimeyyyy">
              <a:rPr lang="en-US" smtClean="0"/>
              <a:t>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F74862-9910-C970-7C2E-FA8C147FD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2370F9-DB4A-18F2-6B5F-0D9349703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0677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B02B2-42BE-434E-8F9E-1AAD6454C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Percentiles and the IQR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7902BC-49A9-44B3-9FCB-A1CDBB7E3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270" y="1807564"/>
            <a:ext cx="7077256" cy="42984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07F11BB-FE7D-4CC2-A181-3E9C12FF64D5}"/>
              </a:ext>
            </a:extLst>
          </p:cNvPr>
          <p:cNvCxnSpPr>
            <a:cxnSpLocks/>
          </p:cNvCxnSpPr>
          <p:nvPr/>
        </p:nvCxnSpPr>
        <p:spPr>
          <a:xfrm>
            <a:off x="4407108" y="2218544"/>
            <a:ext cx="1011586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A38AB9C-59AD-418D-AB39-3E64A26A4E2B}"/>
              </a:ext>
            </a:extLst>
          </p:cNvPr>
          <p:cNvCxnSpPr/>
          <p:nvPr/>
        </p:nvCxnSpPr>
        <p:spPr>
          <a:xfrm flipH="1">
            <a:off x="3387902" y="2561881"/>
            <a:ext cx="3147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67B0E9-7F53-44EF-9CA3-F095B17BFEB0}"/>
              </a:ext>
            </a:extLst>
          </p:cNvPr>
          <p:cNvCxnSpPr/>
          <p:nvPr/>
        </p:nvCxnSpPr>
        <p:spPr>
          <a:xfrm>
            <a:off x="5081416" y="2561881"/>
            <a:ext cx="33727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B66C416-2582-4B3C-813F-6EEC164E83A9}"/>
              </a:ext>
            </a:extLst>
          </p:cNvPr>
          <p:cNvCxnSpPr/>
          <p:nvPr/>
        </p:nvCxnSpPr>
        <p:spPr>
          <a:xfrm>
            <a:off x="3702695" y="2884170"/>
            <a:ext cx="1378721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65B39C6-722F-457E-9C7A-E00959D85AAE}"/>
              </a:ext>
            </a:extLst>
          </p:cNvPr>
          <p:cNvSpPr txBox="1"/>
          <p:nvPr/>
        </p:nvSpPr>
        <p:spPr>
          <a:xfrm>
            <a:off x="5413411" y="2108788"/>
            <a:ext cx="23475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Median = 50</a:t>
            </a:r>
            <a:r>
              <a:rPr lang="en-GB" sz="1100" baseline="30000" dirty="0"/>
              <a:t>th</a:t>
            </a:r>
            <a:r>
              <a:rPr lang="en-GB" sz="1100" dirty="0"/>
              <a:t> percentile (P50)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E96AAC3-2DC7-4390-BE35-A481645650E3}"/>
              </a:ext>
            </a:extLst>
          </p:cNvPr>
          <p:cNvSpPr txBox="1"/>
          <p:nvPr/>
        </p:nvSpPr>
        <p:spPr>
          <a:xfrm>
            <a:off x="2935698" y="2431076"/>
            <a:ext cx="609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P25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5FA521-D5D7-4710-A132-20718DEE7D5E}"/>
              </a:ext>
            </a:extLst>
          </p:cNvPr>
          <p:cNvSpPr txBox="1"/>
          <p:nvPr/>
        </p:nvSpPr>
        <p:spPr>
          <a:xfrm>
            <a:off x="5413411" y="2432278"/>
            <a:ext cx="609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P75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D3CED95-D5B2-4C4C-B75D-57BCF5351903}"/>
              </a:ext>
            </a:extLst>
          </p:cNvPr>
          <p:cNvSpPr txBox="1"/>
          <p:nvPr/>
        </p:nvSpPr>
        <p:spPr>
          <a:xfrm>
            <a:off x="5158740" y="2796540"/>
            <a:ext cx="20345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Interquartile range (IQR) = P75 - P25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9DA75E4-DE2C-4EF3-A2CD-F7CC41EF7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0580" y="1807564"/>
            <a:ext cx="2804747" cy="42984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07B439-5515-CC17-2F98-AC259137C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D074C-0330-43CC-9EB5-10EC90D6BC12}" type="datetimeyyyy">
              <a:rPr lang="en-US" smtClean="0"/>
              <a:t>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263EBF-6A6A-443C-46D2-1475082D2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Comparisons and Associations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9343D7-DD8C-FC53-31E8-6DBEAD28E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A51BB-2FC0-4DB8-B50E-F52D50E733B6}" type="slidenum">
              <a:rPr lang="en-GB" smtClean="0"/>
              <a:pPr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0549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etrospect">
  <a:themeElements>
    <a:clrScheme name="Moreh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3F739B"/>
      </a:accent1>
      <a:accent2>
        <a:srgbClr val="1F394D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B88C00"/>
      </a:hlink>
      <a:folHlink>
        <a:srgbClr val="B88C0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reh template.pptx" id="{976FE89A-DE24-46CA-AC0C-F592F46D6A11}" vid="{6FA3B6B4-ED01-4468-97EF-FE3176612CF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24.07.16-Osaka</Template>
  <TotalTime>3661</TotalTime>
  <Words>1123</Words>
  <Application>Microsoft Office PowerPoint</Application>
  <PresentationFormat>Widescreen</PresentationFormat>
  <Paragraphs>235</Paragraphs>
  <Slides>23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Aptos</vt:lpstr>
      <vt:lpstr>Arial</vt:lpstr>
      <vt:lpstr>Arial Narrow</vt:lpstr>
      <vt:lpstr>Arial Nova Cond Light</vt:lpstr>
      <vt:lpstr>Calibri</vt:lpstr>
      <vt:lpstr>Calibri Light</vt:lpstr>
      <vt:lpstr>Courier New</vt:lpstr>
      <vt:lpstr>Wingdings</vt:lpstr>
      <vt:lpstr>Retrospect</vt:lpstr>
      <vt:lpstr>PowerPoint Presentation</vt:lpstr>
      <vt:lpstr>Week 8</vt:lpstr>
      <vt:lpstr>Assignment Questions</vt:lpstr>
      <vt:lpstr>Variable types (review)</vt:lpstr>
      <vt:lpstr>Contingency tables (crosstabulation)</vt:lpstr>
      <vt:lpstr>Contingency tables (crosstabulation)</vt:lpstr>
      <vt:lpstr>One categorical and one Scale variable:  Error-bar graph   Box-plots</vt:lpstr>
      <vt:lpstr>One categorical and one Scale variable:  Error-bar graph   Box-plots</vt:lpstr>
      <vt:lpstr>Percentiles and the IQR</vt:lpstr>
      <vt:lpstr>One categorical and one Scale variable:  Error-bar graph   Scatterplots</vt:lpstr>
      <vt:lpstr>Strength and direction of association</vt:lpstr>
      <vt:lpstr>Dependent and independent variables</vt:lpstr>
      <vt:lpstr>Dependent and independent variables</vt:lpstr>
      <vt:lpstr>Is income inequality associated with social trust?</vt:lpstr>
      <vt:lpstr>“The spirit level” (2010)</vt:lpstr>
      <vt:lpstr>“The spirit level” (2010)</vt:lpstr>
      <vt:lpstr>“The spirit level” (2010)</vt:lpstr>
      <vt:lpstr>“The spirit level” (2010)</vt:lpstr>
      <vt:lpstr>“The spirit level” (2010)</vt:lpstr>
      <vt:lpstr>“The spirit level” (2010)</vt:lpstr>
      <vt:lpstr>“The spirit level” (2010)</vt:lpstr>
      <vt:lpstr>Workshop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 Moreh</dc:creator>
  <cp:lastModifiedBy>Chris Moreh</cp:lastModifiedBy>
  <cp:revision>4</cp:revision>
  <dcterms:created xsi:type="dcterms:W3CDTF">2024-07-11T13:35:49Z</dcterms:created>
  <dcterms:modified xsi:type="dcterms:W3CDTF">2025-11-17T11:00:00Z</dcterms:modified>
</cp:coreProperties>
</file>

<file path=docProps/thumbnail.jpeg>
</file>